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79" r:id="rId5"/>
    <p:sldId id="288" r:id="rId6"/>
    <p:sldId id="276" r:id="rId7"/>
    <p:sldId id="294" r:id="rId8"/>
    <p:sldId id="280" r:id="rId9"/>
    <p:sldId id="289" r:id="rId10"/>
    <p:sldId id="265" r:id="rId11"/>
    <p:sldId id="281" r:id="rId12"/>
    <p:sldId id="290" r:id="rId13"/>
    <p:sldId id="278" r:id="rId14"/>
    <p:sldId id="282" r:id="rId15"/>
    <p:sldId id="291" r:id="rId16"/>
    <p:sldId id="283" r:id="rId17"/>
    <p:sldId id="284" r:id="rId18"/>
    <p:sldId id="292" r:id="rId19"/>
    <p:sldId id="285" r:id="rId20"/>
    <p:sldId id="286" r:id="rId21"/>
    <p:sldId id="293" r:id="rId22"/>
    <p:sldId id="287" r:id="rId23"/>
    <p:sldId id="277" r:id="rId24"/>
    <p:sldId id="275" r:id="rId25"/>
    <p:sldId id="259" r:id="rId26"/>
    <p:sldId id="260" r:id="rId27"/>
    <p:sldId id="261" r:id="rId28"/>
    <p:sldId id="262" r:id="rId29"/>
    <p:sldId id="263" r:id="rId30"/>
    <p:sldId id="264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</p:sldIdLst>
  <p:sldSz cx="18288000" cy="10287000"/>
  <p:notesSz cx="6858000" cy="9144000"/>
  <p:embeddedFontLs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old" panose="00000800000000000000" charset="0"/>
      <p:regular r:id="rId46"/>
    </p:embeddedFont>
    <p:embeddedFont>
      <p:font typeface="Montserrat Classic" panose="02020500000000000000" charset="0"/>
      <p:regular r:id="rId47"/>
    </p:embeddedFont>
    <p:embeddedFont>
      <p:font typeface="Montserrat Classic Bold" panose="02020500000000000000" charset="0"/>
      <p:regular r:id="rId48"/>
    </p:embeddedFont>
    <p:embeddedFont>
      <p:font typeface="Montserrat Medium" panose="00000600000000000000" pitchFamily="2" charset="0"/>
      <p:regular r:id="rId49"/>
      <p:italic r:id="rId50"/>
    </p:embeddedFont>
    <p:embeddedFont>
      <p:font typeface="Montserrat Semi-Bold" panose="02020500000000000000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FA2"/>
    <a:srgbClr val="FEF07D"/>
    <a:srgbClr val="FEF5A8"/>
    <a:srgbClr val="FEF8C0"/>
    <a:srgbClr val="FCF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E0F01-FA4D-4F27-B67F-8BB92D706F99}" v="18" dt="2024-04-21T06:38:53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003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38ECD-BCC4-48E1-AD42-21D680E6F66E}" type="datetimeFigureOut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D079A-0A81-4BA4-B531-59C366CBF4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01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079A-0A81-4BA4-B531-59C366CBF4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18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4055" y="3517158"/>
            <a:ext cx="7806344" cy="5223764"/>
            <a:chOff x="-520900" y="71742"/>
            <a:chExt cx="10408458" cy="6965019"/>
          </a:xfrm>
        </p:grpSpPr>
        <p:sp>
          <p:nvSpPr>
            <p:cNvPr id="3" name="TextBox 3"/>
            <p:cNvSpPr txBox="1"/>
            <p:nvPr/>
          </p:nvSpPr>
          <p:spPr>
            <a:xfrm>
              <a:off x="-520900" y="71742"/>
              <a:ext cx="10408458" cy="238013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zh-TW" altLang="en-US" sz="5800" b="1">
                  <a:solidFill>
                    <a:schemeClr val="bg1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虛擬世界中的悲傷：</a:t>
              </a:r>
            </a:p>
            <a:p>
              <a:r>
                <a:rPr lang="zh-TW" altLang="en-US" sz="5800" b="1">
                  <a:solidFill>
                    <a:schemeClr val="bg1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原因、傷亡與應對策略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73752" y="5559433"/>
              <a:ext cx="5559858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M11209201 資管碩一</a:t>
              </a:r>
              <a:r>
                <a:rPr lang="zh-TW" alt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 莊椀晴</a:t>
              </a:r>
            </a:p>
            <a:p>
              <a:r>
                <a:rPr 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M11209202 </a:t>
              </a:r>
              <a:r>
                <a:rPr lang="zh-CN" alt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資管碩一</a:t>
              </a:r>
              <a:r>
                <a:rPr 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 </a:t>
              </a:r>
              <a:r>
                <a:rPr lang="zh-CN" alt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黃雅婄</a:t>
              </a:r>
            </a:p>
            <a:p>
              <a:r>
                <a:rPr 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M11209218</a:t>
              </a:r>
              <a:r>
                <a:rPr lang="zh-TW" altLang="en-US" sz="2400" spc="40">
                  <a:solidFill>
                    <a:srgbClr val="FFFFFF"/>
                  </a:solidFill>
                  <a:latin typeface="華康儷宋 Std W3" panose="02020300000000000000" pitchFamily="18" charset="-120"/>
                  <a:ea typeface="華康儷宋 Std W3" panose="02020300000000000000" pitchFamily="18" charset="-120"/>
                  <a:cs typeface="Yuppy TC" panose="020F0603040207020204" pitchFamily="34" charset="-120"/>
                </a:rPr>
                <a:t> 資管碩一 黃奕瑄</a:t>
              </a:r>
              <a:endParaRPr lang="en-US" sz="2400" spc="40">
                <a:solidFill>
                  <a:srgbClr val="FFFFFF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  <a:cs typeface="Yuppy TC" panose="020F0603040207020204" pitchFamily="34" charset="-12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967" y="674067"/>
            <a:ext cx="8566686" cy="8566686"/>
            <a:chOff x="0" y="0"/>
            <a:chExt cx="11422248" cy="1142224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 rot="1398259">
            <a:off x="994249" y="3077541"/>
            <a:ext cx="1351028" cy="1063627"/>
          </a:xfrm>
          <a:custGeom>
            <a:avLst/>
            <a:gdLst/>
            <a:ahLst/>
            <a:cxnLst/>
            <a:rect l="l" t="t" r="r" b="b"/>
            <a:pathLst>
              <a:path w="1351028" h="1063627">
                <a:moveTo>
                  <a:pt x="0" y="0"/>
                </a:moveTo>
                <a:lnTo>
                  <a:pt x="1351028" y="0"/>
                </a:lnTo>
                <a:lnTo>
                  <a:pt x="1351028" y="1063627"/>
                </a:lnTo>
                <a:lnTo>
                  <a:pt x="0" y="106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2866642" flipH="1">
            <a:off x="7287925" y="985538"/>
            <a:ext cx="1291543" cy="1016796"/>
          </a:xfrm>
          <a:custGeom>
            <a:avLst/>
            <a:gdLst/>
            <a:ahLst/>
            <a:cxnLst/>
            <a:rect l="l" t="t" r="r" b="b"/>
            <a:pathLst>
              <a:path w="1291543" h="1016796">
                <a:moveTo>
                  <a:pt x="1291543" y="0"/>
                </a:moveTo>
                <a:lnTo>
                  <a:pt x="0" y="0"/>
                </a:lnTo>
                <a:lnTo>
                  <a:pt x="0" y="1016797"/>
                </a:lnTo>
                <a:lnTo>
                  <a:pt x="1291543" y="1016797"/>
                </a:lnTo>
                <a:lnTo>
                  <a:pt x="1291543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17369" y="6113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75680" y="396801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6" name="Group 16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01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288589">
            <a:off x="7529370" y="3628886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3" y="0"/>
                </a:lnTo>
                <a:lnTo>
                  <a:pt x="1181173" y="1561648"/>
                </a:lnTo>
                <a:lnTo>
                  <a:pt x="0" y="1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524983" y="807401"/>
            <a:ext cx="7434979" cy="8907435"/>
          </a:xfrm>
          <a:custGeom>
            <a:avLst/>
            <a:gdLst/>
            <a:ahLst/>
            <a:cxnLst/>
            <a:rect l="l" t="t" r="r" b="b"/>
            <a:pathLst>
              <a:path w="7434979" h="8907435">
                <a:moveTo>
                  <a:pt x="0" y="0"/>
                </a:moveTo>
                <a:lnTo>
                  <a:pt x="7434979" y="0"/>
                </a:lnTo>
                <a:lnTo>
                  <a:pt x="7434979" y="8907435"/>
                </a:lnTo>
                <a:lnTo>
                  <a:pt x="0" y="8907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02" r="-279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096F312-539C-5B0D-2D30-774B672B0C7F}"/>
              </a:ext>
            </a:extLst>
          </p:cNvPr>
          <p:cNvSpPr txBox="1"/>
          <p:nvPr/>
        </p:nvSpPr>
        <p:spPr>
          <a:xfrm>
            <a:off x="9684055" y="5570772"/>
            <a:ext cx="832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Thomas Chesney, Iain Coyne, Brian Logan, Neil Madden</a:t>
            </a:r>
          </a:p>
          <a:p>
            <a:r>
              <a:rPr lang="en-US" altLang="zh-TW" sz="20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Information Systems JournalVolume 19, Issue 6 p. 525-548</a:t>
            </a:r>
            <a:endParaRPr lang="zh-TW" altLang="en-US" sz="2000">
              <a:solidFill>
                <a:schemeClr val="bg1"/>
              </a:solidFill>
              <a:latin typeface="華康儷宋 Std W3" panose="02020300000000000000" pitchFamily="18" charset="-120"/>
              <a:ea typeface="華康儷宋 Std W3" panose="02020300000000000000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7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7924" y="1812986"/>
            <a:ext cx="7071040" cy="7071040"/>
            <a:chOff x="0" y="0"/>
            <a:chExt cx="9428054" cy="9428054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428054" cy="94280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766511" y="750431"/>
              <a:ext cx="7895032" cy="789503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0" name="Group 10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10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1237924" y="940734"/>
            <a:ext cx="7071039" cy="11711866"/>
          </a:xfrm>
          <a:custGeom>
            <a:avLst/>
            <a:gdLst/>
            <a:ahLst/>
            <a:cxnLst/>
            <a:rect l="l" t="t" r="r" b="b"/>
            <a:pathLst>
              <a:path w="4474786" h="7411654">
                <a:moveTo>
                  <a:pt x="0" y="0"/>
                </a:moveTo>
                <a:lnTo>
                  <a:pt x="4474786" y="0"/>
                </a:lnTo>
                <a:lnTo>
                  <a:pt x="4474786" y="7411654"/>
                </a:lnTo>
                <a:lnTo>
                  <a:pt x="0" y="741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B5D08267-8876-B3B2-4C0E-7709639DBEE5}"/>
              </a:ext>
            </a:extLst>
          </p:cNvPr>
          <p:cNvSpPr txBox="1"/>
          <p:nvPr/>
        </p:nvSpPr>
        <p:spPr>
          <a:xfrm>
            <a:off x="9993553" y="4288801"/>
            <a:ext cx="6099033" cy="117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03</a:t>
            </a:r>
            <a:endParaRPr lang="en-US" sz="20000">
              <a:solidFill>
                <a:srgbClr val="FFFFFF"/>
              </a:solidFill>
              <a:latin typeface="Fredoka Bold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6CA6E0-B369-FB00-807F-1D90A4A80F42}"/>
              </a:ext>
            </a:extLst>
          </p:cNvPr>
          <p:cNvSpPr txBox="1"/>
          <p:nvPr/>
        </p:nvSpPr>
        <p:spPr>
          <a:xfrm>
            <a:off x="9979038" y="5466175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標題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DA309C8-671C-7648-CEAC-AAF9F7B2B91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9ECB2D5-182A-6A03-FD7B-D2A1523769C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62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 Bold"/>
                  <a:ea typeface="+mn-ea"/>
                  <a:cs typeface="+mn-cs"/>
                </a:rPr>
                <a:t>03  </a:t>
              </a: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"/>
                  <a:ea typeface="+mn-ea"/>
                  <a:cs typeface="+mn-cs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FF01D4A-8DDA-C80C-E92C-2E016B2002D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99CCD64-1EA1-009B-D71E-41360D04746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34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739444" y="1065163"/>
            <a:ext cx="8566686" cy="8566686"/>
            <a:chOff x="0" y="0"/>
            <a:chExt cx="11422248" cy="1142224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3" name="Group 13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12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8739444" y="2089562"/>
            <a:ext cx="7249700" cy="8197438"/>
          </a:xfrm>
          <a:custGeom>
            <a:avLst/>
            <a:gdLst/>
            <a:ahLst/>
            <a:cxnLst/>
            <a:rect l="l" t="t" r="r" b="b"/>
            <a:pathLst>
              <a:path w="7249700" h="8197438">
                <a:moveTo>
                  <a:pt x="0" y="0"/>
                </a:moveTo>
                <a:lnTo>
                  <a:pt x="7249700" y="0"/>
                </a:lnTo>
                <a:lnTo>
                  <a:pt x="7249700" y="8197438"/>
                </a:lnTo>
                <a:lnTo>
                  <a:pt x="0" y="819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153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0F59BA8E-8598-549C-8D10-AC2FFAF2AB22}"/>
              </a:ext>
            </a:extLst>
          </p:cNvPr>
          <p:cNvSpPr txBox="1"/>
          <p:nvPr/>
        </p:nvSpPr>
        <p:spPr>
          <a:xfrm>
            <a:off x="1260199" y="3575092"/>
            <a:ext cx="5357047" cy="181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04</a:t>
            </a:r>
            <a:endParaRPr lang="en-US" sz="20000">
              <a:solidFill>
                <a:srgbClr val="FFFFFF"/>
              </a:solidFill>
              <a:latin typeface="Fredoka Bold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A301B2B-324B-C69B-346A-E07633802C97}"/>
              </a:ext>
            </a:extLst>
          </p:cNvPr>
          <p:cNvSpPr txBox="1"/>
          <p:nvPr/>
        </p:nvSpPr>
        <p:spPr>
          <a:xfrm>
            <a:off x="1260199" y="5143500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40228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B1109F0-0C89-78F9-44A4-5D31282C26D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9E15F1-6273-789C-7785-D24FF736074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54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 Bold"/>
                  <a:ea typeface="+mn-ea"/>
                  <a:cs typeface="+mn-cs"/>
                </a:rPr>
                <a:t>03  </a:t>
              </a: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"/>
                  <a:ea typeface="+mn-ea"/>
                  <a:cs typeface="+mn-cs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6467B7A-0CA8-3C09-1FEF-4258296DB58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3FDCF0-CCAF-C5EA-DA84-45F0D962AE9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383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314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-192008" y="1028700"/>
            <a:ext cx="11066284" cy="9477172"/>
          </a:xfrm>
          <a:custGeom>
            <a:avLst/>
            <a:gdLst/>
            <a:ahLst/>
            <a:cxnLst/>
            <a:rect l="l" t="t" r="r" b="b"/>
            <a:pathLst>
              <a:path w="11066284" h="9477172">
                <a:moveTo>
                  <a:pt x="0" y="0"/>
                </a:moveTo>
                <a:lnTo>
                  <a:pt x="11066285" y="0"/>
                </a:lnTo>
                <a:lnTo>
                  <a:pt x="11066285" y="9477172"/>
                </a:lnTo>
                <a:lnTo>
                  <a:pt x="0" y="9477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44" b="-2050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1398259">
            <a:off x="1216959" y="-532201"/>
            <a:ext cx="1637940" cy="1289505"/>
          </a:xfrm>
          <a:custGeom>
            <a:avLst/>
            <a:gdLst/>
            <a:ahLst/>
            <a:cxnLst/>
            <a:rect l="l" t="t" r="r" b="b"/>
            <a:pathLst>
              <a:path w="1637940" h="1289505">
                <a:moveTo>
                  <a:pt x="0" y="0"/>
                </a:moveTo>
                <a:lnTo>
                  <a:pt x="1637940" y="0"/>
                </a:lnTo>
                <a:lnTo>
                  <a:pt x="1637940" y="1289505"/>
                </a:lnTo>
                <a:lnTo>
                  <a:pt x="0" y="12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1288589">
            <a:off x="9448234" y="2846809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4" y="0"/>
                </a:lnTo>
                <a:lnTo>
                  <a:pt x="1181174" y="1561647"/>
                </a:lnTo>
                <a:lnTo>
                  <a:pt x="0" y="1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7420000" y="471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407614" y="2927013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40601AC4-2FC5-9174-90D5-3BF239C6C41C}"/>
              </a:ext>
            </a:extLst>
          </p:cNvPr>
          <p:cNvSpPr txBox="1"/>
          <p:nvPr/>
        </p:nvSpPr>
        <p:spPr>
          <a:xfrm>
            <a:off x="11532374" y="4156521"/>
            <a:ext cx="6099033" cy="117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05</a:t>
            </a:r>
            <a:endParaRPr lang="en-US" sz="20000">
              <a:solidFill>
                <a:srgbClr val="FFFFFF"/>
              </a:solidFill>
              <a:latin typeface="Fredoka Bold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CFD9CE-1987-F9C1-2CDD-E3232D2D438B}"/>
              </a:ext>
            </a:extLst>
          </p:cNvPr>
          <p:cNvSpPr txBox="1"/>
          <p:nvPr/>
        </p:nvSpPr>
        <p:spPr>
          <a:xfrm>
            <a:off x="11532373" y="5333895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87613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B664438-ED51-D3C2-699C-347F44B3822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9DE3D7-84D4-E37E-5B42-A3A667E19E7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56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 Bold"/>
                  <a:ea typeface="+mn-ea"/>
                  <a:cs typeface="+mn-cs"/>
                </a:rPr>
                <a:t>03  </a:t>
              </a: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"/>
                  <a:ea typeface="+mn-ea"/>
                  <a:cs typeface="+mn-cs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EE7AF09-7FB4-5ACB-42AE-89948405917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2E3AE9-39BE-76CD-8AA8-FE789533D0A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3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1398259">
            <a:off x="1216959" y="-532201"/>
            <a:ext cx="1637940" cy="1289505"/>
          </a:xfrm>
          <a:custGeom>
            <a:avLst/>
            <a:gdLst/>
            <a:ahLst/>
            <a:cxnLst/>
            <a:rect l="l" t="t" r="r" b="b"/>
            <a:pathLst>
              <a:path w="1637940" h="1289505">
                <a:moveTo>
                  <a:pt x="0" y="0"/>
                </a:moveTo>
                <a:lnTo>
                  <a:pt x="1637940" y="0"/>
                </a:lnTo>
                <a:lnTo>
                  <a:pt x="1637940" y="1289505"/>
                </a:lnTo>
                <a:lnTo>
                  <a:pt x="0" y="1289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1288589">
            <a:off x="9448234" y="2846809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4" y="0"/>
                </a:lnTo>
                <a:lnTo>
                  <a:pt x="1181174" y="1561647"/>
                </a:lnTo>
                <a:lnTo>
                  <a:pt x="0" y="1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7420000" y="471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407614" y="2927013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40601AC4-2FC5-9174-90D5-3BF239C6C41C}"/>
              </a:ext>
            </a:extLst>
          </p:cNvPr>
          <p:cNvSpPr txBox="1"/>
          <p:nvPr/>
        </p:nvSpPr>
        <p:spPr>
          <a:xfrm>
            <a:off x="1320967" y="4171132"/>
            <a:ext cx="6099033" cy="117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06</a:t>
            </a:r>
            <a:endParaRPr lang="en-US" sz="20000">
              <a:solidFill>
                <a:srgbClr val="FFFFFF"/>
              </a:solidFill>
              <a:latin typeface="Fredoka Bold"/>
            </a:endParaRP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891D38B0-F5C0-F849-1CAC-C5ACF2C2B61F}"/>
              </a:ext>
            </a:extLst>
          </p:cNvPr>
          <p:cNvGrpSpPr/>
          <p:nvPr/>
        </p:nvGrpSpPr>
        <p:grpSpPr>
          <a:xfrm>
            <a:off x="8739444" y="1065163"/>
            <a:ext cx="8566686" cy="8566686"/>
            <a:chOff x="0" y="0"/>
            <a:chExt cx="11422248" cy="11422248"/>
          </a:xfrm>
        </p:grpSpPr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43F73838-BE99-BD74-20DC-FA1C1E8EB1C9}"/>
                </a:ext>
              </a:extLst>
            </p:cNvPr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23" name="Freeform 4">
                <a:extLst>
                  <a:ext uri="{FF2B5EF4-FFF2-40B4-BE49-F238E27FC236}">
                    <a16:creationId xmlns:a16="http://schemas.microsoft.com/office/drawing/2014/main" id="{744B272C-B888-377D-8E71-FD3776CF67A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AA3D10F3-D175-A9E7-56E9-C483E6104227}"/>
                </a:ext>
              </a:extLst>
            </p:cNvPr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A168354C-24CE-0AAC-7CC3-346862EE2D3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93AB3AF3-3504-02A2-CB09-1C5BD9B16DDA}"/>
              </a:ext>
            </a:extLst>
          </p:cNvPr>
          <p:cNvSpPr/>
          <p:nvPr/>
        </p:nvSpPr>
        <p:spPr>
          <a:xfrm>
            <a:off x="8224440" y="2340343"/>
            <a:ext cx="7760625" cy="7946657"/>
          </a:xfrm>
          <a:custGeom>
            <a:avLst/>
            <a:gdLst/>
            <a:ahLst/>
            <a:cxnLst/>
            <a:rect l="l" t="t" r="r" b="b"/>
            <a:pathLst>
              <a:path w="7760625" h="7946657">
                <a:moveTo>
                  <a:pt x="0" y="0"/>
                </a:moveTo>
                <a:lnTo>
                  <a:pt x="7760625" y="0"/>
                </a:lnTo>
                <a:lnTo>
                  <a:pt x="7760625" y="7946657"/>
                </a:lnTo>
                <a:lnTo>
                  <a:pt x="0" y="7946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5563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12FE9B-7035-A868-5AB9-0048EFC296EB}"/>
              </a:ext>
            </a:extLst>
          </p:cNvPr>
          <p:cNvSpPr txBox="1"/>
          <p:nvPr/>
        </p:nvSpPr>
        <p:spPr>
          <a:xfrm>
            <a:off x="1260199" y="5143500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27243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5346" y="-1395000"/>
            <a:ext cx="8602584" cy="8566686"/>
            <a:chOff x="-47864" y="0"/>
            <a:chExt cx="11470112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-47864" y="0"/>
              <a:ext cx="11470112" cy="11422248"/>
              <a:chOff x="-26609" y="0"/>
              <a:chExt cx="6376609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26609" y="0"/>
                <a:ext cx="637660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8788916" y="-182060"/>
            <a:ext cx="10052278" cy="5744483"/>
          </a:xfrm>
          <a:custGeom>
            <a:avLst/>
            <a:gdLst/>
            <a:ahLst/>
            <a:cxnLst/>
            <a:rect l="l" t="t" r="r" b="b"/>
            <a:pathLst>
              <a:path w="10052278" h="5744483">
                <a:moveTo>
                  <a:pt x="0" y="0"/>
                </a:moveTo>
                <a:lnTo>
                  <a:pt x="10052278" y="0"/>
                </a:lnTo>
                <a:lnTo>
                  <a:pt x="10052278" y="5744484"/>
                </a:lnTo>
                <a:lnTo>
                  <a:pt x="0" y="5744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7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277132" y="4314634"/>
            <a:ext cx="18883196" cy="6176500"/>
            <a:chOff x="0" y="0"/>
            <a:chExt cx="5407188" cy="1768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7188" cy="1768636"/>
            </a:xfrm>
            <a:custGeom>
              <a:avLst/>
              <a:gdLst/>
              <a:ahLst/>
              <a:cxnLst/>
              <a:rect l="l" t="t" r="r" b="b"/>
              <a:pathLst>
                <a:path w="5407188" h="1768636">
                  <a:moveTo>
                    <a:pt x="0" y="0"/>
                  </a:moveTo>
                  <a:lnTo>
                    <a:pt x="5407188" y="0"/>
                  </a:lnTo>
                  <a:lnTo>
                    <a:pt x="5407188" y="1768636"/>
                  </a:lnTo>
                  <a:lnTo>
                    <a:pt x="0" y="1768636"/>
                  </a:lnTo>
                  <a:close/>
                </a:path>
              </a:pathLst>
            </a:custGeom>
            <a:solidFill>
              <a:srgbClr val="4B39B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2" name="Group 12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02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9166" y="5388827"/>
            <a:ext cx="16230600" cy="3027044"/>
            <a:chOff x="0" y="0"/>
            <a:chExt cx="152618550" cy="28463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618554" cy="28463708"/>
            </a:xfrm>
            <a:custGeom>
              <a:avLst/>
              <a:gdLst/>
              <a:ahLst/>
              <a:cxnLst/>
              <a:rect l="l" t="t" r="r" b="b"/>
              <a:pathLst>
                <a:path w="152618554" h="28463708">
                  <a:moveTo>
                    <a:pt x="152392497" y="0"/>
                  </a:moveTo>
                  <a:lnTo>
                    <a:pt x="0" y="0"/>
                  </a:lnTo>
                  <a:lnTo>
                    <a:pt x="0" y="28463708"/>
                  </a:lnTo>
                  <a:lnTo>
                    <a:pt x="152618554" y="28463708"/>
                  </a:lnTo>
                  <a:lnTo>
                    <a:pt x="152618554" y="0"/>
                  </a:lnTo>
                  <a:lnTo>
                    <a:pt x="152392497" y="0"/>
                  </a:lnTo>
                  <a:close/>
                  <a:moveTo>
                    <a:pt x="152392497" y="28237647"/>
                  </a:moveTo>
                  <a:lnTo>
                    <a:pt x="228600" y="28237647"/>
                  </a:lnTo>
                  <a:lnTo>
                    <a:pt x="228600" y="228600"/>
                  </a:lnTo>
                  <a:lnTo>
                    <a:pt x="152392497" y="228600"/>
                  </a:lnTo>
                  <a:lnTo>
                    <a:pt x="152392497" y="282376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AutoShape 17"/>
          <p:cNvSpPr/>
          <p:nvPr/>
        </p:nvSpPr>
        <p:spPr>
          <a:xfrm rot="-10800000">
            <a:off x="4069002" y="5888701"/>
            <a:ext cx="10360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18"/>
          <p:cNvSpPr/>
          <p:nvPr/>
        </p:nvSpPr>
        <p:spPr>
          <a:xfrm rot="-10800000">
            <a:off x="7407386" y="5888701"/>
            <a:ext cx="8953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19"/>
          <p:cNvSpPr/>
          <p:nvPr/>
        </p:nvSpPr>
        <p:spPr>
          <a:xfrm rot="-10800000">
            <a:off x="10563762" y="5888701"/>
            <a:ext cx="9228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0" name="AutoShape 20"/>
          <p:cNvSpPr/>
          <p:nvPr/>
        </p:nvSpPr>
        <p:spPr>
          <a:xfrm rot="-10800000">
            <a:off x="13897927" y="5888701"/>
            <a:ext cx="9025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804282" y="1900316"/>
            <a:ext cx="701378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zh-TW" altLang="en-US" sz="9600">
                <a:solidFill>
                  <a:srgbClr val="FFFFFF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目錄</a:t>
            </a:r>
            <a:endParaRPr lang="en-US" sz="9600">
              <a:solidFill>
                <a:srgbClr val="FFFFFF"/>
              </a:solidFill>
              <a:latin typeface="華康儷宋 Std W3" panose="02020300000000000000" pitchFamily="18" charset="-120"/>
              <a:ea typeface="華康儷宋 Std W3" panose="02020300000000000000" pitchFamily="18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483167" y="5863274"/>
            <a:ext cx="2178183" cy="1734169"/>
            <a:chOff x="0" y="-57150"/>
            <a:chExt cx="2904244" cy="97721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803420" cy="336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4800">
                  <a:solidFill>
                    <a:srgbClr val="FFFFFF"/>
                  </a:solidFill>
                  <a:latin typeface="Fredoka Bold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77981"/>
              <a:ext cx="2904244" cy="442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zh-TW" altLang="en-US" sz="3200" spc="18">
                  <a:solidFill>
                    <a:srgbClr val="FFFFFF"/>
                  </a:solidFill>
                  <a:latin typeface="Montserrat"/>
                </a:rPr>
                <a:t>研究背景</a:t>
              </a:r>
              <a:endParaRPr lang="en-US" sz="3200" spc="18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38" name="Group 22">
            <a:extLst>
              <a:ext uri="{FF2B5EF4-FFF2-40B4-BE49-F238E27FC236}">
                <a16:creationId xmlns:a16="http://schemas.microsoft.com/office/drawing/2014/main" id="{8FFB895D-8DFA-7793-E858-0D2406C8322A}"/>
              </a:ext>
            </a:extLst>
          </p:cNvPr>
          <p:cNvGrpSpPr/>
          <p:nvPr/>
        </p:nvGrpSpPr>
        <p:grpSpPr>
          <a:xfrm>
            <a:off x="4335759" y="5945830"/>
            <a:ext cx="2178183" cy="1281207"/>
            <a:chOff x="0" y="-57150"/>
            <a:chExt cx="2904244" cy="721971"/>
          </a:xfrm>
        </p:grpSpPr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2C4634D8-5F1D-9D3A-C3C0-1254B4E8A82A}"/>
                </a:ext>
              </a:extLst>
            </p:cNvPr>
            <p:cNvSpPr txBox="1"/>
            <p:nvPr/>
          </p:nvSpPr>
          <p:spPr>
            <a:xfrm>
              <a:off x="0" y="-57150"/>
              <a:ext cx="1803420" cy="336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4800">
                  <a:solidFill>
                    <a:srgbClr val="FFFFFF"/>
                  </a:solidFill>
                  <a:latin typeface="Fredoka Bold"/>
                </a:rPr>
                <a:t>02</a:t>
              </a:r>
            </a:p>
          </p:txBody>
        </p: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3BC88487-D3EC-603C-9AE1-F24A1882409F}"/>
                </a:ext>
              </a:extLst>
            </p:cNvPr>
            <p:cNvSpPr txBox="1"/>
            <p:nvPr/>
          </p:nvSpPr>
          <p:spPr>
            <a:xfrm>
              <a:off x="0" y="477981"/>
              <a:ext cx="2904244" cy="18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3200" spc="18">
                  <a:solidFill>
                    <a:srgbClr val="FFFFFF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41" name="Group 22">
            <a:extLst>
              <a:ext uri="{FF2B5EF4-FFF2-40B4-BE49-F238E27FC236}">
                <a16:creationId xmlns:a16="http://schemas.microsoft.com/office/drawing/2014/main" id="{EBF39AD3-2D17-552F-69A2-ADFB4D757F50}"/>
              </a:ext>
            </a:extLst>
          </p:cNvPr>
          <p:cNvGrpSpPr/>
          <p:nvPr/>
        </p:nvGrpSpPr>
        <p:grpSpPr>
          <a:xfrm>
            <a:off x="7672737" y="5947940"/>
            <a:ext cx="2178183" cy="1281848"/>
            <a:chOff x="0" y="-57150"/>
            <a:chExt cx="2904244" cy="722332"/>
          </a:xfrm>
        </p:grpSpPr>
        <p:sp>
          <p:nvSpPr>
            <p:cNvPr id="42" name="TextBox 23">
              <a:extLst>
                <a:ext uri="{FF2B5EF4-FFF2-40B4-BE49-F238E27FC236}">
                  <a16:creationId xmlns:a16="http://schemas.microsoft.com/office/drawing/2014/main" id="{272655BB-4B28-57E5-4CFE-93824DEF1BA0}"/>
                </a:ext>
              </a:extLst>
            </p:cNvPr>
            <p:cNvSpPr txBox="1"/>
            <p:nvPr/>
          </p:nvSpPr>
          <p:spPr>
            <a:xfrm>
              <a:off x="0" y="-57150"/>
              <a:ext cx="1803420" cy="336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4800">
                  <a:solidFill>
                    <a:srgbClr val="FFFFFF"/>
                  </a:solidFill>
                  <a:latin typeface="Fredoka Bold"/>
                </a:rPr>
                <a:t>03</a:t>
              </a:r>
            </a:p>
          </p:txBody>
        </p:sp>
        <p:sp>
          <p:nvSpPr>
            <p:cNvPr id="43" name="TextBox 24">
              <a:extLst>
                <a:ext uri="{FF2B5EF4-FFF2-40B4-BE49-F238E27FC236}">
                  <a16:creationId xmlns:a16="http://schemas.microsoft.com/office/drawing/2014/main" id="{E2CF740F-E6D2-3D83-53F6-6B078FD31F80}"/>
                </a:ext>
              </a:extLst>
            </p:cNvPr>
            <p:cNvSpPr txBox="1"/>
            <p:nvPr/>
          </p:nvSpPr>
          <p:spPr>
            <a:xfrm>
              <a:off x="0" y="477981"/>
              <a:ext cx="2904244" cy="1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altLang="zh-TW" sz="3200" spc="18">
                  <a:solidFill>
                    <a:srgbClr val="FFFFFF"/>
                  </a:solidFill>
                  <a:latin typeface="Montserrat"/>
                </a:rPr>
                <a:t>1</a:t>
              </a:r>
              <a:endParaRPr lang="en-US" sz="3200" spc="18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44" name="Group 22">
            <a:extLst>
              <a:ext uri="{FF2B5EF4-FFF2-40B4-BE49-F238E27FC236}">
                <a16:creationId xmlns:a16="http://schemas.microsoft.com/office/drawing/2014/main" id="{B1AFEDA0-5469-B01D-8FE2-5AC4E9E6421D}"/>
              </a:ext>
            </a:extLst>
          </p:cNvPr>
          <p:cNvGrpSpPr/>
          <p:nvPr/>
        </p:nvGrpSpPr>
        <p:grpSpPr>
          <a:xfrm>
            <a:off x="10832446" y="5867711"/>
            <a:ext cx="2178183" cy="1281848"/>
            <a:chOff x="0" y="-57150"/>
            <a:chExt cx="2904244" cy="722332"/>
          </a:xfrm>
        </p:grpSpPr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2C002112-BF56-D207-BD2B-C1905021ADE0}"/>
                </a:ext>
              </a:extLst>
            </p:cNvPr>
            <p:cNvSpPr txBox="1"/>
            <p:nvPr/>
          </p:nvSpPr>
          <p:spPr>
            <a:xfrm>
              <a:off x="0" y="-57150"/>
              <a:ext cx="1803420" cy="336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4800">
                  <a:solidFill>
                    <a:srgbClr val="FFFFFF"/>
                  </a:solidFill>
                  <a:latin typeface="Fredoka Bold"/>
                </a:rPr>
                <a:t>04</a:t>
              </a:r>
            </a:p>
          </p:txBody>
        </p:sp>
        <p:sp>
          <p:nvSpPr>
            <p:cNvPr id="46" name="TextBox 24">
              <a:extLst>
                <a:ext uri="{FF2B5EF4-FFF2-40B4-BE49-F238E27FC236}">
                  <a16:creationId xmlns:a16="http://schemas.microsoft.com/office/drawing/2014/main" id="{BE5EE4E4-D93F-B23E-00FF-2647E96181AF}"/>
                </a:ext>
              </a:extLst>
            </p:cNvPr>
            <p:cNvSpPr txBox="1"/>
            <p:nvPr/>
          </p:nvSpPr>
          <p:spPr>
            <a:xfrm>
              <a:off x="0" y="477981"/>
              <a:ext cx="2904244" cy="1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altLang="zh-TW" sz="3200" spc="18">
                  <a:solidFill>
                    <a:srgbClr val="FFFFFF"/>
                  </a:solidFill>
                  <a:latin typeface="Montserrat"/>
                </a:rPr>
                <a:t>1</a:t>
              </a:r>
              <a:endParaRPr lang="en-US" sz="3200" spc="18">
                <a:solidFill>
                  <a:srgbClr val="FFFFFF"/>
                </a:solidFill>
                <a:latin typeface="Montserrat"/>
              </a:endParaRPr>
            </a:p>
          </p:txBody>
        </p:sp>
      </p:grpSp>
      <p:grpSp>
        <p:nvGrpSpPr>
          <p:cNvPr id="47" name="Group 22">
            <a:extLst>
              <a:ext uri="{FF2B5EF4-FFF2-40B4-BE49-F238E27FC236}">
                <a16:creationId xmlns:a16="http://schemas.microsoft.com/office/drawing/2014/main" id="{9F2E6361-6857-7CA9-8D3E-CFBACF05D060}"/>
              </a:ext>
            </a:extLst>
          </p:cNvPr>
          <p:cNvGrpSpPr/>
          <p:nvPr/>
        </p:nvGrpSpPr>
        <p:grpSpPr>
          <a:xfrm>
            <a:off x="14163350" y="5888700"/>
            <a:ext cx="2178183" cy="1281848"/>
            <a:chOff x="0" y="-57150"/>
            <a:chExt cx="2904244" cy="722332"/>
          </a:xfrm>
        </p:grpSpPr>
        <p:sp>
          <p:nvSpPr>
            <p:cNvPr id="48" name="TextBox 23">
              <a:extLst>
                <a:ext uri="{FF2B5EF4-FFF2-40B4-BE49-F238E27FC236}">
                  <a16:creationId xmlns:a16="http://schemas.microsoft.com/office/drawing/2014/main" id="{A99DFC33-F2F7-0D7F-32AA-3518CF7C6798}"/>
                </a:ext>
              </a:extLst>
            </p:cNvPr>
            <p:cNvSpPr txBox="1"/>
            <p:nvPr/>
          </p:nvSpPr>
          <p:spPr>
            <a:xfrm>
              <a:off x="0" y="-57150"/>
              <a:ext cx="1803420" cy="336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4800">
                  <a:solidFill>
                    <a:srgbClr val="FFFFFF"/>
                  </a:solidFill>
                  <a:latin typeface="Fredoka Bold"/>
                </a:rPr>
                <a:t>05</a:t>
              </a:r>
            </a:p>
          </p:txBody>
        </p:sp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95E02ADC-0A33-83C4-CBF7-8636767EEF33}"/>
                </a:ext>
              </a:extLst>
            </p:cNvPr>
            <p:cNvSpPr txBox="1"/>
            <p:nvPr/>
          </p:nvSpPr>
          <p:spPr>
            <a:xfrm>
              <a:off x="0" y="477981"/>
              <a:ext cx="2904244" cy="187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altLang="zh-TW" sz="3200" spc="18">
                  <a:solidFill>
                    <a:srgbClr val="FFFFFF"/>
                  </a:solidFill>
                  <a:latin typeface="Montserrat"/>
                </a:rPr>
                <a:t>1</a:t>
              </a:r>
              <a:endParaRPr lang="en-US" sz="3200" spc="18">
                <a:solidFill>
                  <a:srgbClr val="FFFFFF"/>
                </a:solidFill>
                <a:latin typeface="Montserr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5E39015-849B-156A-D5D9-744457A7DCC1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CFF4F4-75CB-60F6-C4A0-38255BA0A3A4}"/>
              </a:ext>
            </a:extLst>
          </p:cNvPr>
          <p:cNvSpPr txBox="1">
            <a:spLocks/>
          </p:cNvSpPr>
          <p:nvPr/>
        </p:nvSpPr>
        <p:spPr>
          <a:xfrm>
            <a:off x="457200" y="110783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 </a:t>
            </a:r>
            <a:r>
              <a:rPr lang="zh-TW" altLang="en-US" dirty="0"/>
              <a:t>研究背景和目的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研究</a:t>
            </a:r>
            <a:r>
              <a:rPr lang="en-US" altLang="zh-TW" dirty="0"/>
              <a:t>Second Life</a:t>
            </a:r>
            <a:r>
              <a:rPr lang="zh-TW" altLang="en-US" dirty="0"/>
              <a:t>虛擬世界中的</a:t>
            </a:r>
            <a:r>
              <a:rPr lang="en-US" altLang="zh-TW" dirty="0"/>
              <a:t>"</a:t>
            </a:r>
            <a:r>
              <a:rPr lang="en-US" altLang="zh-TW" dirty="0" err="1"/>
              <a:t>griefing</a:t>
            </a:r>
            <a:r>
              <a:rPr lang="en-US" altLang="zh-TW" dirty="0"/>
              <a:t>"(</a:t>
            </a:r>
            <a:r>
              <a:rPr lang="zh-TW" altLang="en-US" dirty="0"/>
              <a:t>不當行為</a:t>
            </a:r>
            <a:r>
              <a:rPr lang="en-US" altLang="zh-TW" dirty="0"/>
              <a:t>)</a:t>
            </a:r>
            <a:r>
              <a:rPr lang="zh-TW" altLang="en-US" dirty="0"/>
              <a:t>現象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融合</a:t>
            </a:r>
            <a:r>
              <a:rPr lang="en-US" altLang="zh-TW" dirty="0"/>
              <a:t>IS</a:t>
            </a:r>
            <a:r>
              <a:rPr lang="zh-TW" altLang="en-US" dirty="0"/>
              <a:t>、職業心理學和計算機科學領域</a:t>
            </a:r>
          </a:p>
          <a:p>
            <a:endParaRPr lang="zh-TW" altLang="en-US" dirty="0"/>
          </a:p>
          <a:p>
            <a:pPr marL="0" indent="0">
              <a:buNone/>
            </a:pPr>
            <a:r>
              <a:rPr lang="zh-TW" altLang="en-US" dirty="0"/>
              <a:t>研究方法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觀察和虛擬世界內焦點小組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收集數據識別</a:t>
            </a:r>
            <a:r>
              <a:rPr lang="en-US" altLang="zh-TW" dirty="0" err="1"/>
              <a:t>griefing</a:t>
            </a:r>
            <a:r>
              <a:rPr lang="zh-TW" altLang="en-US" dirty="0"/>
              <a:t>行為、影響、原因、應對和當事人</a:t>
            </a:r>
          </a:p>
          <a:p>
            <a:endParaRPr lang="zh-TW" altLang="en-US" dirty="0"/>
          </a:p>
          <a:p>
            <a:r>
              <a:rPr lang="zh-TW" altLang="en-US" dirty="0"/>
              <a:t>標題三</a:t>
            </a:r>
            <a:r>
              <a:rPr lang="en-US" altLang="zh-TW" dirty="0"/>
              <a:t>: </a:t>
            </a:r>
            <a:r>
              <a:rPr lang="zh-TW" altLang="en-US" dirty="0"/>
              <a:t>主要研究結果 </a:t>
            </a:r>
          </a:p>
          <a:p>
            <a:r>
              <a:rPr lang="en-US" altLang="zh-TW" dirty="0"/>
              <a:t>- </a:t>
            </a:r>
            <a:r>
              <a:rPr lang="en-US" altLang="zh-TW" dirty="0" err="1"/>
              <a:t>Griefing</a:t>
            </a:r>
            <a:r>
              <a:rPr lang="zh-TW" altLang="en-US" dirty="0"/>
              <a:t>是針對新手的持續不當行為</a:t>
            </a:r>
            <a:r>
              <a:rPr lang="en-US" altLang="zh-TW" dirty="0"/>
              <a:t>,</a:t>
            </a:r>
            <a:r>
              <a:rPr lang="zh-TW" altLang="en-US" dirty="0"/>
              <a:t>由資深用戶實施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應對策略</a:t>
            </a:r>
            <a:r>
              <a:rPr lang="en-US" altLang="zh-TW" dirty="0"/>
              <a:t>:</a:t>
            </a:r>
            <a:r>
              <a:rPr lang="zh-TW" altLang="en-US" dirty="0"/>
              <a:t>用戶社區集體利用控制權</a:t>
            </a:r>
            <a:r>
              <a:rPr lang="en-US" altLang="zh-TW" dirty="0"/>
              <a:t>(</a:t>
            </a:r>
            <a:r>
              <a:rPr lang="zh-TW" altLang="en-US" dirty="0"/>
              <a:t>如土地控制</a:t>
            </a:r>
            <a:r>
              <a:rPr lang="en-US" altLang="zh-TW" dirty="0"/>
              <a:t>)</a:t>
            </a:r>
            <a:r>
              <a:rPr lang="zh-TW" altLang="en-US" dirty="0"/>
              <a:t>處理騷擾者</a:t>
            </a:r>
          </a:p>
          <a:p>
            <a:endParaRPr lang="zh-TW" altLang="en-US" dirty="0"/>
          </a:p>
          <a:p>
            <a:r>
              <a:rPr lang="zh-TW" altLang="en-US" dirty="0"/>
              <a:t>標題四</a:t>
            </a:r>
            <a:r>
              <a:rPr lang="en-US" altLang="zh-TW" dirty="0"/>
              <a:t>: </a:t>
            </a:r>
            <a:r>
              <a:rPr lang="zh-TW" altLang="en-US" dirty="0"/>
              <a:t>研究意義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對現有及未來虛擬世界界面具有啟示意義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展示了</a:t>
            </a:r>
            <a:r>
              <a:rPr lang="en-US" altLang="zh-TW" dirty="0"/>
              <a:t>"</a:t>
            </a:r>
            <a:r>
              <a:rPr lang="zh-TW" altLang="en-US" dirty="0"/>
              <a:t>虛擰世界內</a:t>
            </a:r>
            <a:r>
              <a:rPr lang="en-US" altLang="zh-TW" dirty="0"/>
              <a:t>"</a:t>
            </a:r>
            <a:r>
              <a:rPr lang="zh-TW" altLang="en-US" dirty="0"/>
              <a:t>研究的可行性和價值</a:t>
            </a:r>
          </a:p>
          <a:p>
            <a:endParaRPr lang="zh-TW" altLang="en-US" dirty="0"/>
          </a:p>
          <a:p>
            <a:r>
              <a:rPr lang="zh-TW" altLang="en-US" dirty="0"/>
              <a:t>標題五</a:t>
            </a:r>
            <a:r>
              <a:rPr lang="en-US" altLang="zh-TW" dirty="0"/>
              <a:t>: </a:t>
            </a:r>
            <a:r>
              <a:rPr lang="zh-TW" altLang="en-US" dirty="0"/>
              <a:t>研究限制和未來方向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結果概括性有限</a:t>
            </a:r>
            <a:r>
              <a:rPr lang="en-US" altLang="zh-TW" dirty="0"/>
              <a:t>,</a:t>
            </a:r>
            <a:r>
              <a:rPr lang="zh-TW" altLang="en-US" dirty="0"/>
              <a:t>代表性樣本有待擴大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需要定量研究</a:t>
            </a:r>
            <a:r>
              <a:rPr lang="en-US" altLang="zh-TW" dirty="0"/>
              <a:t>,</a:t>
            </a:r>
            <a:r>
              <a:rPr lang="zh-TW" altLang="en-US" dirty="0"/>
              <a:t>彌補這一缺陷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虛擬世界有利於收集肇事者</a:t>
            </a:r>
            <a:r>
              <a:rPr lang="en-US" altLang="zh-TW" dirty="0"/>
              <a:t>(</a:t>
            </a:r>
            <a:r>
              <a:rPr lang="zh-TW" altLang="en-US" dirty="0"/>
              <a:t>欺凌者</a:t>
            </a:r>
            <a:r>
              <a:rPr lang="en-US" altLang="zh-TW" dirty="0"/>
              <a:t>)</a:t>
            </a:r>
            <a:r>
              <a:rPr lang="zh-TW" altLang="en-US" dirty="0"/>
              <a:t>數據</a:t>
            </a:r>
            <a:r>
              <a:rPr lang="en-US" altLang="zh-TW" dirty="0"/>
              <a:t>,</a:t>
            </a:r>
            <a:r>
              <a:rPr lang="zh-TW" altLang="en-US" dirty="0"/>
              <a:t>具獨特價值</a:t>
            </a:r>
          </a:p>
        </p:txBody>
      </p:sp>
    </p:spTree>
    <p:extLst>
      <p:ext uri="{BB962C8B-B14F-4D97-AF65-F5344CB8AC3E}">
        <p14:creationId xmlns:p14="http://schemas.microsoft.com/office/powerpoint/2010/main" val="209008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 Bold"/>
                  <a:ea typeface="+mn-ea"/>
                  <a:cs typeface="+mn-cs"/>
                </a:rPr>
                <a:t>03  </a:t>
              </a:r>
              <a:r>
                <a:rPr kumimoji="0" lang="en-US" sz="1400" b="0" i="0" u="none" strike="noStrike" kern="1200" cap="none" spc="7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Classic"/>
                  <a:ea typeface="+mn-ea"/>
                  <a:cs typeface="+mn-cs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ECDB6B8-45AF-7857-4287-EE11C50D198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9B6D1D-35A7-DC52-11B3-403274D6368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94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8967" y="674067"/>
            <a:ext cx="8566686" cy="8566686"/>
            <a:chOff x="0" y="0"/>
            <a:chExt cx="11422248" cy="1142224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 rot="1398259">
            <a:off x="994249" y="3077541"/>
            <a:ext cx="1351028" cy="1063627"/>
          </a:xfrm>
          <a:custGeom>
            <a:avLst/>
            <a:gdLst/>
            <a:ahLst/>
            <a:cxnLst/>
            <a:rect l="l" t="t" r="r" b="b"/>
            <a:pathLst>
              <a:path w="1351028" h="1063627">
                <a:moveTo>
                  <a:pt x="0" y="0"/>
                </a:moveTo>
                <a:lnTo>
                  <a:pt x="1351028" y="0"/>
                </a:lnTo>
                <a:lnTo>
                  <a:pt x="1351028" y="1063627"/>
                </a:lnTo>
                <a:lnTo>
                  <a:pt x="0" y="106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2866642" flipH="1">
            <a:off x="7287925" y="985538"/>
            <a:ext cx="1291543" cy="1016796"/>
          </a:xfrm>
          <a:custGeom>
            <a:avLst/>
            <a:gdLst/>
            <a:ahLst/>
            <a:cxnLst/>
            <a:rect l="l" t="t" r="r" b="b"/>
            <a:pathLst>
              <a:path w="1291543" h="1016796">
                <a:moveTo>
                  <a:pt x="1291543" y="0"/>
                </a:moveTo>
                <a:lnTo>
                  <a:pt x="0" y="0"/>
                </a:lnTo>
                <a:lnTo>
                  <a:pt x="0" y="1016797"/>
                </a:lnTo>
                <a:lnTo>
                  <a:pt x="1291543" y="1016797"/>
                </a:lnTo>
                <a:lnTo>
                  <a:pt x="1291543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17369" y="6113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75680" y="396801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6" name="Group 16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01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288589">
            <a:off x="7529370" y="3628886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3" y="0"/>
                </a:lnTo>
                <a:lnTo>
                  <a:pt x="1181173" y="1561648"/>
                </a:lnTo>
                <a:lnTo>
                  <a:pt x="0" y="1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EDBCA501-AA05-073E-E1BF-BF22166091DA}"/>
              </a:ext>
            </a:extLst>
          </p:cNvPr>
          <p:cNvSpPr/>
          <p:nvPr/>
        </p:nvSpPr>
        <p:spPr>
          <a:xfrm>
            <a:off x="2918639" y="1493936"/>
            <a:ext cx="12892567" cy="10547731"/>
          </a:xfrm>
          <a:custGeom>
            <a:avLst/>
            <a:gdLst/>
            <a:ahLst/>
            <a:cxnLst/>
            <a:rect l="l" t="t" r="r" b="b"/>
            <a:pathLst>
              <a:path w="10059099" h="8229600">
                <a:moveTo>
                  <a:pt x="0" y="0"/>
                </a:moveTo>
                <a:lnTo>
                  <a:pt x="10059099" y="0"/>
                </a:lnTo>
                <a:lnTo>
                  <a:pt x="100590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06E3EE1-7A88-E924-3400-B63C4730125E}"/>
              </a:ext>
            </a:extLst>
          </p:cNvPr>
          <p:cNvSpPr txBox="1"/>
          <p:nvPr/>
        </p:nvSpPr>
        <p:spPr>
          <a:xfrm>
            <a:off x="8167931" y="3152827"/>
            <a:ext cx="62700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500">
                <a:solidFill>
                  <a:schemeClr val="bg1"/>
                </a:solidFill>
                <a:latin typeface="華康雅風體 Std W3" panose="00050300000000000000" pitchFamily="18" charset="-120"/>
                <a:ea typeface="華康雅風體 Std W3" panose="00050300000000000000" pitchFamily="18" charset="-120"/>
              </a:rPr>
              <a:t>謝謝聆聽</a:t>
            </a:r>
          </a:p>
        </p:txBody>
      </p:sp>
    </p:spTree>
    <p:extLst>
      <p:ext uri="{BB962C8B-B14F-4D97-AF65-F5344CB8AC3E}">
        <p14:creationId xmlns:p14="http://schemas.microsoft.com/office/powerpoint/2010/main" val="59868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535CC60-D84A-1241-60AD-E050B032AB81}"/>
              </a:ext>
            </a:extLst>
          </p:cNvPr>
          <p:cNvSpPr txBox="1"/>
          <p:nvPr/>
        </p:nvSpPr>
        <p:spPr>
          <a:xfrm>
            <a:off x="5797550" y="4358670"/>
            <a:ext cx="669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9600"/>
              <a:t>以下是模板</a:t>
            </a:r>
          </a:p>
        </p:txBody>
      </p:sp>
    </p:spTree>
    <p:extLst>
      <p:ext uri="{BB962C8B-B14F-4D97-AF65-F5344CB8AC3E}">
        <p14:creationId xmlns:p14="http://schemas.microsoft.com/office/powerpoint/2010/main" val="131687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684" y="674067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342155" y="1199427"/>
            <a:ext cx="7927321" cy="9229442"/>
          </a:xfrm>
          <a:custGeom>
            <a:avLst/>
            <a:gdLst/>
            <a:ahLst/>
            <a:cxnLst/>
            <a:rect l="l" t="t" r="r" b="b"/>
            <a:pathLst>
              <a:path w="7927321" h="9229442">
                <a:moveTo>
                  <a:pt x="0" y="0"/>
                </a:moveTo>
                <a:lnTo>
                  <a:pt x="7927320" y="0"/>
                </a:lnTo>
                <a:lnTo>
                  <a:pt x="7927320" y="9229442"/>
                </a:lnTo>
                <a:lnTo>
                  <a:pt x="0" y="922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814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446119" y="1752581"/>
            <a:ext cx="6099033" cy="6867562"/>
            <a:chOff x="0" y="114300"/>
            <a:chExt cx="8132044" cy="9156750"/>
          </a:xfrm>
        </p:grpSpPr>
        <p:sp>
          <p:nvSpPr>
            <p:cNvPr id="9" name="TextBox 9"/>
            <p:cNvSpPr txBox="1"/>
            <p:nvPr/>
          </p:nvSpPr>
          <p:spPr>
            <a:xfrm>
              <a:off x="0" y="114300"/>
              <a:ext cx="8132044" cy="2090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QUIZ CATEGORIES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9979" y="3047597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YES / NO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9979" y="5333052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MULTIPLE CHOICE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9979" y="4190324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TRUE / FALSE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9979" y="6475780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FILL IN THE BLANKS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9979" y="7618507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ENUMERATION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9979" y="8761235"/>
              <a:ext cx="8032065" cy="509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800">
                  <a:solidFill>
                    <a:srgbClr val="FFFFFF"/>
                  </a:solidFill>
                  <a:latin typeface="Montserrat Medium"/>
                </a:rPr>
                <a:t>VIDEO QUESTION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8" name="Group 18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96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4730" y="3463351"/>
            <a:ext cx="7184570" cy="3166742"/>
            <a:chOff x="0" y="0"/>
            <a:chExt cx="9579426" cy="422232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1450"/>
              <a:ext cx="9579426" cy="1647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9000" spc="89">
                  <a:solidFill>
                    <a:srgbClr val="FFFFFF"/>
                  </a:solidFill>
                  <a:latin typeface="Fredoka Bold"/>
                </a:rPr>
                <a:t>QUIZ TIME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81514"/>
              <a:ext cx="9579426" cy="1940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4000" spc="40">
                  <a:solidFill>
                    <a:srgbClr val="FFFFFF"/>
                  </a:solidFill>
                  <a:latin typeface="Montserrat Medium"/>
                </a:rPr>
                <a:t>Let's put your </a:t>
              </a:r>
            </a:p>
            <a:p>
              <a:pPr>
                <a:lnSpc>
                  <a:spcPts val="6000"/>
                </a:lnSpc>
              </a:pPr>
              <a:r>
                <a:rPr lang="en-US" sz="4000" spc="40">
                  <a:solidFill>
                    <a:srgbClr val="FFFFFF"/>
                  </a:solidFill>
                  <a:latin typeface="Montserrat Medium"/>
                </a:rPr>
                <a:t>knowledge to the test!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8967" y="674067"/>
            <a:ext cx="8566686" cy="8566686"/>
            <a:chOff x="0" y="0"/>
            <a:chExt cx="11422248" cy="1142224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 rot="1398259">
            <a:off x="994249" y="3077541"/>
            <a:ext cx="1351028" cy="1063627"/>
          </a:xfrm>
          <a:custGeom>
            <a:avLst/>
            <a:gdLst/>
            <a:ahLst/>
            <a:cxnLst/>
            <a:rect l="l" t="t" r="r" b="b"/>
            <a:pathLst>
              <a:path w="1351028" h="1063627">
                <a:moveTo>
                  <a:pt x="0" y="0"/>
                </a:moveTo>
                <a:lnTo>
                  <a:pt x="1351028" y="0"/>
                </a:lnTo>
                <a:lnTo>
                  <a:pt x="1351028" y="1063627"/>
                </a:lnTo>
                <a:lnTo>
                  <a:pt x="0" y="106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2866642" flipH="1">
            <a:off x="7287925" y="985538"/>
            <a:ext cx="1291543" cy="1016796"/>
          </a:xfrm>
          <a:custGeom>
            <a:avLst/>
            <a:gdLst/>
            <a:ahLst/>
            <a:cxnLst/>
            <a:rect l="l" t="t" r="r" b="b"/>
            <a:pathLst>
              <a:path w="1291543" h="1016796">
                <a:moveTo>
                  <a:pt x="1291543" y="0"/>
                </a:moveTo>
                <a:lnTo>
                  <a:pt x="0" y="0"/>
                </a:lnTo>
                <a:lnTo>
                  <a:pt x="0" y="1016797"/>
                </a:lnTo>
                <a:lnTo>
                  <a:pt x="1291543" y="1016797"/>
                </a:lnTo>
                <a:lnTo>
                  <a:pt x="1291543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117369" y="6113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75680" y="396801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6" name="Group 16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01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1288589">
            <a:off x="7529370" y="3628886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3" y="0"/>
                </a:lnTo>
                <a:lnTo>
                  <a:pt x="1181173" y="1561648"/>
                </a:lnTo>
                <a:lnTo>
                  <a:pt x="0" y="1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524983" y="807401"/>
            <a:ext cx="7434979" cy="8907435"/>
          </a:xfrm>
          <a:custGeom>
            <a:avLst/>
            <a:gdLst/>
            <a:ahLst/>
            <a:cxnLst/>
            <a:rect l="l" t="t" r="r" b="b"/>
            <a:pathLst>
              <a:path w="7434979" h="8907435">
                <a:moveTo>
                  <a:pt x="0" y="0"/>
                </a:moveTo>
                <a:lnTo>
                  <a:pt x="7434979" y="0"/>
                </a:lnTo>
                <a:lnTo>
                  <a:pt x="7434979" y="8907435"/>
                </a:lnTo>
                <a:lnTo>
                  <a:pt x="0" y="8907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02" r="-2796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5" name="Group 5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05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777899" y="1254876"/>
            <a:ext cx="258538" cy="25853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71434" y="3501821"/>
            <a:ext cx="10345131" cy="130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40">
                <a:solidFill>
                  <a:srgbClr val="FFFFFF"/>
                </a:solidFill>
                <a:latin typeface="Montserrat"/>
              </a:rPr>
              <a:t>A polygon that has five sides and five angles is called a pentagon.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Yes / 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452247" y="5587146"/>
            <a:ext cx="3383506" cy="1163417"/>
            <a:chOff x="0" y="0"/>
            <a:chExt cx="4511342" cy="155122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511342" cy="1551223"/>
              <a:chOff x="0" y="0"/>
              <a:chExt cx="5886512" cy="20240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886512" cy="2024075"/>
              </a:xfrm>
              <a:custGeom>
                <a:avLst/>
                <a:gdLst/>
                <a:ahLst/>
                <a:cxnLst/>
                <a:rect l="l" t="t" r="r" b="b"/>
                <a:pathLst>
                  <a:path w="5886512" h="2024075">
                    <a:moveTo>
                      <a:pt x="0" y="0"/>
                    </a:moveTo>
                    <a:lnTo>
                      <a:pt x="0" y="2024075"/>
                    </a:lnTo>
                    <a:lnTo>
                      <a:pt x="5886512" y="2024075"/>
                    </a:lnTo>
                    <a:lnTo>
                      <a:pt x="5886512" y="0"/>
                    </a:lnTo>
                    <a:lnTo>
                      <a:pt x="0" y="0"/>
                    </a:lnTo>
                    <a:close/>
                    <a:moveTo>
                      <a:pt x="5825552" y="1963115"/>
                    </a:moveTo>
                    <a:lnTo>
                      <a:pt x="59690" y="1963115"/>
                    </a:lnTo>
                    <a:lnTo>
                      <a:pt x="59690" y="59690"/>
                    </a:lnTo>
                    <a:lnTo>
                      <a:pt x="5825552" y="59690"/>
                    </a:lnTo>
                    <a:lnTo>
                      <a:pt x="5825552" y="196311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17446"/>
              <a:ext cx="4511342" cy="7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4203">
                  <a:solidFill>
                    <a:srgbClr val="FFFFFF"/>
                  </a:solidFill>
                  <a:latin typeface="Fredoka Bold"/>
                </a:rPr>
                <a:t>YES  /  NO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2247" y="5587146"/>
            <a:ext cx="3383506" cy="1160711"/>
            <a:chOff x="0" y="0"/>
            <a:chExt cx="4511342" cy="15476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511342" cy="1547614"/>
              <a:chOff x="0" y="0"/>
              <a:chExt cx="5886512" cy="20193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886512" cy="2019366"/>
              </a:xfrm>
              <a:custGeom>
                <a:avLst/>
                <a:gdLst/>
                <a:ahLst/>
                <a:cxnLst/>
                <a:rect l="l" t="t" r="r" b="b"/>
                <a:pathLst>
                  <a:path w="5886512" h="2019366">
                    <a:moveTo>
                      <a:pt x="0" y="0"/>
                    </a:moveTo>
                    <a:lnTo>
                      <a:pt x="0" y="2019366"/>
                    </a:lnTo>
                    <a:lnTo>
                      <a:pt x="5886512" y="2019366"/>
                    </a:lnTo>
                    <a:lnTo>
                      <a:pt x="5886512" y="0"/>
                    </a:lnTo>
                    <a:lnTo>
                      <a:pt x="0" y="0"/>
                    </a:lnTo>
                    <a:close/>
                    <a:moveTo>
                      <a:pt x="5825552" y="1958406"/>
                    </a:moveTo>
                    <a:lnTo>
                      <a:pt x="59690" y="1958406"/>
                    </a:lnTo>
                    <a:lnTo>
                      <a:pt x="59690" y="59690"/>
                    </a:lnTo>
                    <a:lnTo>
                      <a:pt x="5825552" y="59690"/>
                    </a:lnTo>
                    <a:lnTo>
                      <a:pt x="5825552" y="195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0" y="417446"/>
              <a:ext cx="4511342" cy="77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4203" u="sng">
                  <a:solidFill>
                    <a:srgbClr val="FFFFFF"/>
                  </a:solidFill>
                  <a:latin typeface="Fredoka Bold"/>
                </a:rPr>
                <a:t>YES </a:t>
              </a:r>
              <a:r>
                <a:rPr lang="en-US" sz="4203">
                  <a:solidFill>
                    <a:srgbClr val="FFFFFF"/>
                  </a:solidFill>
                  <a:latin typeface="Fredoka Bold"/>
                </a:rPr>
                <a:t> /  NO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451881" y="3498337"/>
            <a:ext cx="11384238" cy="130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40">
                <a:solidFill>
                  <a:srgbClr val="FFFFFF"/>
                </a:solidFill>
                <a:latin typeface="Montserrat"/>
              </a:rPr>
              <a:t>A pentagon is a polygon with five sides and five angles. Its sides are equal.</a:t>
            </a:r>
          </a:p>
        </p:txBody>
      </p:sp>
      <p:sp>
        <p:nvSpPr>
          <p:cNvPr id="7" name="Freeform 7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0" name="Group 10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06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777899" y="1254876"/>
            <a:ext cx="258538" cy="258538"/>
            <a:chOff x="0" y="0"/>
            <a:chExt cx="1708150" cy="1708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Yes / 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1881" y="3498337"/>
            <a:ext cx="11384238" cy="1303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40">
                <a:solidFill>
                  <a:srgbClr val="FFFFFF"/>
                </a:solidFill>
                <a:latin typeface="Montserrat"/>
              </a:rPr>
              <a:t>Global warming is a condition where there is an excess of carbon dioxide.</a:t>
            </a:r>
          </a:p>
        </p:txBody>
      </p:sp>
      <p:sp>
        <p:nvSpPr>
          <p:cNvPr id="3" name="Freeform 3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6" name="Group 6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07 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854844" y="1254876"/>
            <a:ext cx="258538" cy="258538"/>
            <a:chOff x="0" y="0"/>
            <a:chExt cx="1708150" cy="1708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True / False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52147" y="5818178"/>
            <a:ext cx="5054715" cy="1160711"/>
            <a:chOff x="0" y="0"/>
            <a:chExt cx="6739620" cy="154761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739620" cy="1547614"/>
              <a:chOff x="0" y="0"/>
              <a:chExt cx="8794027" cy="201936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794027" cy="2019366"/>
              </a:xfrm>
              <a:custGeom>
                <a:avLst/>
                <a:gdLst/>
                <a:ahLst/>
                <a:cxnLst/>
                <a:rect l="l" t="t" r="r" b="b"/>
                <a:pathLst>
                  <a:path w="8794027" h="2019366">
                    <a:moveTo>
                      <a:pt x="0" y="0"/>
                    </a:moveTo>
                    <a:lnTo>
                      <a:pt x="0" y="2019366"/>
                    </a:lnTo>
                    <a:lnTo>
                      <a:pt x="8794027" y="2019366"/>
                    </a:lnTo>
                    <a:lnTo>
                      <a:pt x="8794027" y="0"/>
                    </a:lnTo>
                    <a:lnTo>
                      <a:pt x="0" y="0"/>
                    </a:lnTo>
                    <a:close/>
                    <a:moveTo>
                      <a:pt x="8733067" y="1958406"/>
                    </a:moveTo>
                    <a:lnTo>
                      <a:pt x="59690" y="1958406"/>
                    </a:lnTo>
                    <a:lnTo>
                      <a:pt x="59690" y="59690"/>
                    </a:lnTo>
                    <a:lnTo>
                      <a:pt x="8733067" y="59690"/>
                    </a:lnTo>
                    <a:lnTo>
                      <a:pt x="8733067" y="195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17446"/>
              <a:ext cx="6739620" cy="77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4203">
                  <a:solidFill>
                    <a:srgbClr val="FFFFFF"/>
                  </a:solidFill>
                  <a:latin typeface="Fredoka Bold"/>
                </a:rPr>
                <a:t>TRUE  /  FALSE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2147" y="5818178"/>
            <a:ext cx="5054715" cy="1160711"/>
            <a:chOff x="0" y="0"/>
            <a:chExt cx="6739620" cy="15476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739620" cy="1547614"/>
              <a:chOff x="0" y="0"/>
              <a:chExt cx="8794027" cy="20193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94027" cy="2019366"/>
              </a:xfrm>
              <a:custGeom>
                <a:avLst/>
                <a:gdLst/>
                <a:ahLst/>
                <a:cxnLst/>
                <a:rect l="l" t="t" r="r" b="b"/>
                <a:pathLst>
                  <a:path w="8794027" h="2019366">
                    <a:moveTo>
                      <a:pt x="0" y="0"/>
                    </a:moveTo>
                    <a:lnTo>
                      <a:pt x="0" y="2019366"/>
                    </a:lnTo>
                    <a:lnTo>
                      <a:pt x="8794027" y="2019366"/>
                    </a:lnTo>
                    <a:lnTo>
                      <a:pt x="8794027" y="0"/>
                    </a:lnTo>
                    <a:lnTo>
                      <a:pt x="0" y="0"/>
                    </a:lnTo>
                    <a:close/>
                    <a:moveTo>
                      <a:pt x="8733067" y="1958406"/>
                    </a:moveTo>
                    <a:lnTo>
                      <a:pt x="59690" y="1958406"/>
                    </a:lnTo>
                    <a:lnTo>
                      <a:pt x="59690" y="59690"/>
                    </a:lnTo>
                    <a:lnTo>
                      <a:pt x="8733067" y="59690"/>
                    </a:lnTo>
                    <a:lnTo>
                      <a:pt x="8733067" y="19584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0" y="417446"/>
              <a:ext cx="6739620" cy="77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3"/>
                </a:lnSpc>
              </a:pPr>
              <a:r>
                <a:rPr lang="en-US" sz="4203" u="sng">
                  <a:solidFill>
                    <a:srgbClr val="FFFFFF"/>
                  </a:solidFill>
                  <a:latin typeface="Fredoka Bold"/>
                </a:rPr>
                <a:t>TRUE</a:t>
              </a:r>
              <a:r>
                <a:rPr lang="en-US" sz="4203">
                  <a:solidFill>
                    <a:srgbClr val="FFFFFF"/>
                  </a:solidFill>
                  <a:latin typeface="Fredoka Bold"/>
                </a:rPr>
                <a:t>  /  FALSE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75795" y="3267305"/>
            <a:ext cx="13807419" cy="196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4000" spc="40">
                <a:solidFill>
                  <a:srgbClr val="FFFFFF"/>
                </a:solidFill>
                <a:latin typeface="Montserrat"/>
              </a:rPr>
              <a:t>Carbon dioxide and other air pollutants can last for years in the atmosphere, trapping heat and causing the planet to get warmer.</a:t>
            </a:r>
          </a:p>
        </p:txBody>
      </p:sp>
      <p:sp>
        <p:nvSpPr>
          <p:cNvPr id="7" name="Freeform 7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0" name="Group 10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08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854844" y="1254876"/>
            <a:ext cx="258538" cy="258538"/>
            <a:chOff x="0" y="0"/>
            <a:chExt cx="1708150" cy="1708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True / False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684" y="674067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1342155" y="1199427"/>
            <a:ext cx="7927321" cy="9229442"/>
          </a:xfrm>
          <a:custGeom>
            <a:avLst/>
            <a:gdLst/>
            <a:ahLst/>
            <a:cxnLst/>
            <a:rect l="l" t="t" r="r" b="b"/>
            <a:pathLst>
              <a:path w="7927321" h="9229442">
                <a:moveTo>
                  <a:pt x="0" y="0"/>
                </a:moveTo>
                <a:lnTo>
                  <a:pt x="7927320" y="0"/>
                </a:lnTo>
                <a:lnTo>
                  <a:pt x="7927320" y="9229442"/>
                </a:lnTo>
                <a:lnTo>
                  <a:pt x="0" y="922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81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678952" y="3780036"/>
            <a:ext cx="6099033" cy="1177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01</a:t>
            </a:r>
            <a:endParaRPr lang="en-US" sz="20000">
              <a:solidFill>
                <a:srgbClr val="FFFFFF"/>
              </a:solidFill>
              <a:latin typeface="Fredoka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8" name="Group 18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420243-D2B2-62C5-B982-09F024394368}"/>
              </a:ext>
            </a:extLst>
          </p:cNvPr>
          <p:cNvSpPr txBox="1"/>
          <p:nvPr/>
        </p:nvSpPr>
        <p:spPr>
          <a:xfrm>
            <a:off x="10678952" y="5143500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研究背景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4794" y="4299587"/>
            <a:ext cx="5357047" cy="152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Fredoka Bold"/>
              </a:rPr>
              <a:t>PART 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30844" y="490892"/>
            <a:ext cx="8566686" cy="8566686"/>
            <a:chOff x="0" y="0"/>
            <a:chExt cx="11422248" cy="1142224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7255112" y="487510"/>
            <a:ext cx="10203358" cy="9799490"/>
          </a:xfrm>
          <a:custGeom>
            <a:avLst/>
            <a:gdLst/>
            <a:ahLst/>
            <a:cxnLst/>
            <a:rect l="l" t="t" r="r" b="b"/>
            <a:pathLst>
              <a:path w="10203358" h="9799490">
                <a:moveTo>
                  <a:pt x="0" y="0"/>
                </a:moveTo>
                <a:lnTo>
                  <a:pt x="10203358" y="0"/>
                </a:lnTo>
                <a:lnTo>
                  <a:pt x="10203358" y="9799490"/>
                </a:lnTo>
                <a:lnTo>
                  <a:pt x="0" y="979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720" b="-1586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398259">
            <a:off x="8594743" y="1523479"/>
            <a:ext cx="1637940" cy="1289505"/>
          </a:xfrm>
          <a:custGeom>
            <a:avLst/>
            <a:gdLst/>
            <a:ahLst/>
            <a:cxnLst/>
            <a:rect l="l" t="t" r="r" b="b"/>
            <a:pathLst>
              <a:path w="1637940" h="1289505">
                <a:moveTo>
                  <a:pt x="0" y="0"/>
                </a:moveTo>
                <a:lnTo>
                  <a:pt x="1637940" y="0"/>
                </a:lnTo>
                <a:lnTo>
                  <a:pt x="1637940" y="1289505"/>
                </a:lnTo>
                <a:lnTo>
                  <a:pt x="0" y="12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1288589">
            <a:off x="15236159" y="809551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3" y="0"/>
                </a:lnTo>
                <a:lnTo>
                  <a:pt x="1181173" y="1561648"/>
                </a:lnTo>
                <a:lnTo>
                  <a:pt x="0" y="1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295083" y="65158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7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5" name="Group 5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11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50426" y="1254876"/>
            <a:ext cx="258538" cy="25853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Multiple Choice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37924" y="1812986"/>
            <a:ext cx="7071040" cy="7071040"/>
            <a:chOff x="0" y="0"/>
            <a:chExt cx="9428054" cy="942805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428054" cy="9428054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6511" y="750431"/>
              <a:ext cx="7895032" cy="7895032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2536051" y="2116557"/>
            <a:ext cx="4474786" cy="7411654"/>
          </a:xfrm>
          <a:custGeom>
            <a:avLst/>
            <a:gdLst/>
            <a:ahLst/>
            <a:cxnLst/>
            <a:rect l="l" t="t" r="r" b="b"/>
            <a:pathLst>
              <a:path w="4474786" h="7411654">
                <a:moveTo>
                  <a:pt x="0" y="0"/>
                </a:moveTo>
                <a:lnTo>
                  <a:pt x="4474786" y="0"/>
                </a:lnTo>
                <a:lnTo>
                  <a:pt x="4474786" y="7411654"/>
                </a:lnTo>
                <a:lnTo>
                  <a:pt x="0" y="741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693718" y="2592179"/>
            <a:ext cx="7565582" cy="2644726"/>
            <a:chOff x="0" y="0"/>
            <a:chExt cx="10087443" cy="352630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14300"/>
              <a:ext cx="10087443" cy="132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MULTIPLE CHOICE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6457"/>
              <a:ext cx="9054510" cy="205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8" dirty="0">
                  <a:solidFill>
                    <a:srgbClr val="FFFFFF"/>
                  </a:solidFill>
                  <a:latin typeface="Montserrat"/>
                </a:rPr>
                <a:t>My sister got sad yesterday.</a:t>
              </a:r>
            </a:p>
            <a:p>
              <a:pPr>
                <a:lnSpc>
                  <a:spcPts val="4200"/>
                </a:lnSpc>
              </a:pPr>
              <a:r>
                <a:rPr lang="en-US" sz="2800" spc="28" dirty="0">
                  <a:solidFill>
                    <a:srgbClr val="FFFFFF"/>
                  </a:solidFill>
                  <a:latin typeface="Montserrat"/>
                </a:rPr>
                <a:t>We  __________  to buy her the cake she requested.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93718" y="5860914"/>
            <a:ext cx="4599331" cy="303606"/>
            <a:chOff x="0" y="0"/>
            <a:chExt cx="6132442" cy="40480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95996" y="-19050"/>
              <a:ext cx="5636446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FORGET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93718" y="7154456"/>
            <a:ext cx="4599331" cy="303606"/>
            <a:chOff x="0" y="0"/>
            <a:chExt cx="6132442" cy="40480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495996" y="-19050"/>
              <a:ext cx="5636446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WAS FORGETTING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93718" y="6507685"/>
            <a:ext cx="4599331" cy="298861"/>
            <a:chOff x="0" y="0"/>
            <a:chExt cx="6132442" cy="398481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495996" y="-19050"/>
              <a:ext cx="5636446" cy="41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 Bold"/>
                </a:rPr>
                <a:t>FORGOT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93718" y="7801227"/>
            <a:ext cx="4599331" cy="303606"/>
            <a:chOff x="0" y="0"/>
            <a:chExt cx="6132442" cy="404808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528264" y="-19050"/>
              <a:ext cx="5604178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HAVE FORGOTTEN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2714" y="3511308"/>
            <a:ext cx="6041642" cy="3301607"/>
            <a:chOff x="0" y="0"/>
            <a:chExt cx="8055522" cy="440214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8022016" cy="2090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FILL IN THE BLANKS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506" y="2342299"/>
              <a:ext cx="8022016" cy="205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FFFFFF"/>
                  </a:solidFill>
                  <a:latin typeface="Montserrat"/>
                </a:rPr>
                <a:t>The difference between “principal” and “principle” is __________.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739444" y="1065163"/>
            <a:ext cx="8566686" cy="8566686"/>
            <a:chOff x="0" y="0"/>
            <a:chExt cx="11422248" cy="1142224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3" name="Group 13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12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528110" y="1254876"/>
            <a:ext cx="258538" cy="258538"/>
            <a:chOff x="0" y="0"/>
            <a:chExt cx="1708150" cy="17081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8739444" y="2089562"/>
            <a:ext cx="7249700" cy="8197438"/>
          </a:xfrm>
          <a:custGeom>
            <a:avLst/>
            <a:gdLst/>
            <a:ahLst/>
            <a:cxnLst/>
            <a:rect l="l" t="t" r="r" b="b"/>
            <a:pathLst>
              <a:path w="7249700" h="8197438">
                <a:moveTo>
                  <a:pt x="0" y="0"/>
                </a:moveTo>
                <a:lnTo>
                  <a:pt x="7249700" y="0"/>
                </a:lnTo>
                <a:lnTo>
                  <a:pt x="7249700" y="8197438"/>
                </a:lnTo>
                <a:lnTo>
                  <a:pt x="0" y="8197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1531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39444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8224440" y="2340343"/>
            <a:ext cx="7760625" cy="7946657"/>
          </a:xfrm>
          <a:custGeom>
            <a:avLst/>
            <a:gdLst/>
            <a:ahLst/>
            <a:cxnLst/>
            <a:rect l="l" t="t" r="r" b="b"/>
            <a:pathLst>
              <a:path w="7760625" h="7946657">
                <a:moveTo>
                  <a:pt x="0" y="0"/>
                </a:moveTo>
                <a:lnTo>
                  <a:pt x="7760625" y="0"/>
                </a:lnTo>
                <a:lnTo>
                  <a:pt x="7760625" y="7946657"/>
                </a:lnTo>
                <a:lnTo>
                  <a:pt x="0" y="7946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563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AutoShape 9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1" name="Group 11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0528110" y="1254876"/>
            <a:ext cx="258538" cy="258538"/>
            <a:chOff x="0" y="0"/>
            <a:chExt cx="1708150" cy="17081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32714" y="3511308"/>
            <a:ext cx="5665702" cy="3326191"/>
            <a:chOff x="0" y="0"/>
            <a:chExt cx="7554269" cy="443492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14300"/>
              <a:ext cx="7554269" cy="2119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FILL IN THE BLANKS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381404"/>
              <a:ext cx="7554269" cy="2053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8">
                  <a:solidFill>
                    <a:srgbClr val="FFFFFF"/>
                  </a:solidFill>
                  <a:latin typeface="Montserrat"/>
                </a:rPr>
                <a:t>Principal means primary or first. Principle means a belief or a rule.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314" y="1065163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-192008" y="1028700"/>
            <a:ext cx="11066284" cy="9477172"/>
          </a:xfrm>
          <a:custGeom>
            <a:avLst/>
            <a:gdLst/>
            <a:ahLst/>
            <a:cxnLst/>
            <a:rect l="l" t="t" r="r" b="b"/>
            <a:pathLst>
              <a:path w="11066284" h="9477172">
                <a:moveTo>
                  <a:pt x="0" y="0"/>
                </a:moveTo>
                <a:lnTo>
                  <a:pt x="11066285" y="0"/>
                </a:lnTo>
                <a:lnTo>
                  <a:pt x="11066285" y="9477172"/>
                </a:lnTo>
                <a:lnTo>
                  <a:pt x="0" y="9477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44" b="-2050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1924685" y="4158813"/>
            <a:ext cx="4740441" cy="1969373"/>
            <a:chOff x="0" y="0"/>
            <a:chExt cx="6320588" cy="2625831"/>
          </a:xfrm>
        </p:grpSpPr>
        <p:sp>
          <p:nvSpPr>
            <p:cNvPr id="9" name="TextBox 9"/>
            <p:cNvSpPr txBox="1"/>
            <p:nvPr/>
          </p:nvSpPr>
          <p:spPr>
            <a:xfrm>
              <a:off x="0" y="-171450"/>
              <a:ext cx="6320588" cy="1990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600"/>
                </a:lnSpc>
              </a:pPr>
              <a:r>
                <a:rPr lang="en-US" sz="9000">
                  <a:solidFill>
                    <a:srgbClr val="FFFFFF"/>
                  </a:solidFill>
                  <a:latin typeface="Fredoka Bold"/>
                </a:rPr>
                <a:t>PART 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96577"/>
              <a:ext cx="6320588" cy="729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3"/>
                </a:lnSpc>
              </a:pPr>
              <a:r>
                <a:rPr lang="en-US" sz="3689">
                  <a:solidFill>
                    <a:srgbClr val="FFFFFF"/>
                  </a:solidFill>
                  <a:latin typeface="Montserrat"/>
                </a:rPr>
                <a:t>Difficult Round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1398259">
            <a:off x="1216959" y="-532201"/>
            <a:ext cx="1637940" cy="1289505"/>
          </a:xfrm>
          <a:custGeom>
            <a:avLst/>
            <a:gdLst/>
            <a:ahLst/>
            <a:cxnLst/>
            <a:rect l="l" t="t" r="r" b="b"/>
            <a:pathLst>
              <a:path w="1637940" h="1289505">
                <a:moveTo>
                  <a:pt x="0" y="0"/>
                </a:moveTo>
                <a:lnTo>
                  <a:pt x="1637940" y="0"/>
                </a:lnTo>
                <a:lnTo>
                  <a:pt x="1637940" y="1289505"/>
                </a:lnTo>
                <a:lnTo>
                  <a:pt x="0" y="12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1288589">
            <a:off x="9448234" y="2846809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4" y="0"/>
                </a:lnTo>
                <a:lnTo>
                  <a:pt x="1181174" y="1561647"/>
                </a:lnTo>
                <a:lnTo>
                  <a:pt x="0" y="1561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7420000" y="4711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-407614" y="2927013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4159" y="5778257"/>
            <a:ext cx="2717968" cy="1206158"/>
            <a:chOff x="0" y="0"/>
            <a:chExt cx="6726010" cy="29848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6010" cy="2984815"/>
            </a:xfrm>
            <a:custGeom>
              <a:avLst/>
              <a:gdLst/>
              <a:ahLst/>
              <a:cxnLst/>
              <a:rect l="l" t="t" r="r" b="b"/>
              <a:pathLst>
                <a:path w="6726010" h="2984815">
                  <a:moveTo>
                    <a:pt x="0" y="0"/>
                  </a:moveTo>
                  <a:lnTo>
                    <a:pt x="0" y="2984815"/>
                  </a:lnTo>
                  <a:lnTo>
                    <a:pt x="6726010" y="2984815"/>
                  </a:lnTo>
                  <a:lnTo>
                    <a:pt x="6726010" y="0"/>
                  </a:lnTo>
                  <a:lnTo>
                    <a:pt x="0" y="0"/>
                  </a:lnTo>
                  <a:close/>
                  <a:moveTo>
                    <a:pt x="6665050" y="2923855"/>
                  </a:moveTo>
                  <a:lnTo>
                    <a:pt x="59690" y="2923855"/>
                  </a:lnTo>
                  <a:lnTo>
                    <a:pt x="59690" y="59690"/>
                  </a:lnTo>
                  <a:lnTo>
                    <a:pt x="6665050" y="59690"/>
                  </a:lnTo>
                  <a:lnTo>
                    <a:pt x="6665050" y="2923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77255" y="5778257"/>
            <a:ext cx="2717968" cy="1206158"/>
            <a:chOff x="0" y="0"/>
            <a:chExt cx="6726010" cy="29848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26010" cy="2984815"/>
            </a:xfrm>
            <a:custGeom>
              <a:avLst/>
              <a:gdLst/>
              <a:ahLst/>
              <a:cxnLst/>
              <a:rect l="l" t="t" r="r" b="b"/>
              <a:pathLst>
                <a:path w="6726010" h="2984815">
                  <a:moveTo>
                    <a:pt x="0" y="0"/>
                  </a:moveTo>
                  <a:lnTo>
                    <a:pt x="0" y="2984815"/>
                  </a:lnTo>
                  <a:lnTo>
                    <a:pt x="6726010" y="2984815"/>
                  </a:lnTo>
                  <a:lnTo>
                    <a:pt x="6726010" y="0"/>
                  </a:lnTo>
                  <a:lnTo>
                    <a:pt x="0" y="0"/>
                  </a:lnTo>
                  <a:close/>
                  <a:moveTo>
                    <a:pt x="6665050" y="2923855"/>
                  </a:moveTo>
                  <a:lnTo>
                    <a:pt x="59690" y="2923855"/>
                  </a:lnTo>
                  <a:lnTo>
                    <a:pt x="59690" y="59690"/>
                  </a:lnTo>
                  <a:lnTo>
                    <a:pt x="6665050" y="59690"/>
                  </a:lnTo>
                  <a:lnTo>
                    <a:pt x="6665050" y="2923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92777" y="5778257"/>
            <a:ext cx="2717968" cy="1206158"/>
            <a:chOff x="0" y="0"/>
            <a:chExt cx="6726010" cy="2984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26010" cy="2984815"/>
            </a:xfrm>
            <a:custGeom>
              <a:avLst/>
              <a:gdLst/>
              <a:ahLst/>
              <a:cxnLst/>
              <a:rect l="l" t="t" r="r" b="b"/>
              <a:pathLst>
                <a:path w="6726010" h="2984815">
                  <a:moveTo>
                    <a:pt x="0" y="0"/>
                  </a:moveTo>
                  <a:lnTo>
                    <a:pt x="0" y="2984815"/>
                  </a:lnTo>
                  <a:lnTo>
                    <a:pt x="6726010" y="2984815"/>
                  </a:lnTo>
                  <a:lnTo>
                    <a:pt x="6726010" y="0"/>
                  </a:lnTo>
                  <a:lnTo>
                    <a:pt x="0" y="0"/>
                  </a:lnTo>
                  <a:close/>
                  <a:moveTo>
                    <a:pt x="6665050" y="2923855"/>
                  </a:moveTo>
                  <a:lnTo>
                    <a:pt x="59690" y="2923855"/>
                  </a:lnTo>
                  <a:lnTo>
                    <a:pt x="59690" y="59690"/>
                  </a:lnTo>
                  <a:lnTo>
                    <a:pt x="6665050" y="59690"/>
                  </a:lnTo>
                  <a:lnTo>
                    <a:pt x="6665050" y="2923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35873" y="5778257"/>
            <a:ext cx="2717968" cy="1206158"/>
            <a:chOff x="0" y="0"/>
            <a:chExt cx="6726010" cy="29848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6010" cy="2984815"/>
            </a:xfrm>
            <a:custGeom>
              <a:avLst/>
              <a:gdLst/>
              <a:ahLst/>
              <a:cxnLst/>
              <a:rect l="l" t="t" r="r" b="b"/>
              <a:pathLst>
                <a:path w="6726010" h="2984815">
                  <a:moveTo>
                    <a:pt x="0" y="0"/>
                  </a:moveTo>
                  <a:lnTo>
                    <a:pt x="0" y="2984815"/>
                  </a:lnTo>
                  <a:lnTo>
                    <a:pt x="6726010" y="2984815"/>
                  </a:lnTo>
                  <a:lnTo>
                    <a:pt x="6726010" y="0"/>
                  </a:lnTo>
                  <a:lnTo>
                    <a:pt x="0" y="0"/>
                  </a:lnTo>
                  <a:close/>
                  <a:moveTo>
                    <a:pt x="6665050" y="2923855"/>
                  </a:moveTo>
                  <a:lnTo>
                    <a:pt x="59690" y="2923855"/>
                  </a:lnTo>
                  <a:lnTo>
                    <a:pt x="59690" y="59690"/>
                  </a:lnTo>
                  <a:lnTo>
                    <a:pt x="6665050" y="59690"/>
                  </a:lnTo>
                  <a:lnTo>
                    <a:pt x="6665050" y="2923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4255" y="3302585"/>
            <a:ext cx="12339490" cy="1526947"/>
            <a:chOff x="0" y="0"/>
            <a:chExt cx="16452654" cy="203592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14300"/>
              <a:ext cx="16452654" cy="132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ENUMERATION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89415"/>
              <a:ext cx="16452654" cy="746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spc="35">
                  <a:solidFill>
                    <a:srgbClr val="FFFFFF"/>
                  </a:solidFill>
                  <a:latin typeface="Montserrat"/>
                </a:rPr>
                <a:t>List the four main branches of science.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AutoShape 14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6" name="Group 16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15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2913425" y="1254876"/>
            <a:ext cx="258538" cy="258538"/>
            <a:chOff x="0" y="0"/>
            <a:chExt cx="1708150" cy="17081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4255" y="3302585"/>
            <a:ext cx="12339490" cy="1526947"/>
            <a:chOff x="0" y="0"/>
            <a:chExt cx="16452654" cy="2035929"/>
          </a:xfrm>
        </p:grpSpPr>
        <p:sp>
          <p:nvSpPr>
            <p:cNvPr id="3" name="TextBox 3"/>
            <p:cNvSpPr txBox="1"/>
            <p:nvPr/>
          </p:nvSpPr>
          <p:spPr>
            <a:xfrm>
              <a:off x="0" y="-114300"/>
              <a:ext cx="16452654" cy="132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ENUMERATION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9415"/>
              <a:ext cx="16452654" cy="746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 spc="35">
                  <a:solidFill>
                    <a:srgbClr val="FFFFFF"/>
                  </a:solidFill>
                  <a:latin typeface="Montserrat"/>
                </a:rPr>
                <a:t>List the four main branches of science.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34159" y="5778257"/>
            <a:ext cx="2717968" cy="1206158"/>
            <a:chOff x="0" y="0"/>
            <a:chExt cx="3623957" cy="160821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623957" cy="1608211"/>
              <a:chOff x="0" y="0"/>
              <a:chExt cx="6726010" cy="29848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726010" cy="2984815"/>
              </a:xfrm>
              <a:custGeom>
                <a:avLst/>
                <a:gdLst/>
                <a:ahLst/>
                <a:cxnLst/>
                <a:rect l="l" t="t" r="r" b="b"/>
                <a:pathLst>
                  <a:path w="6726010" h="2984815">
                    <a:moveTo>
                      <a:pt x="0" y="0"/>
                    </a:moveTo>
                    <a:lnTo>
                      <a:pt x="0" y="2984815"/>
                    </a:lnTo>
                    <a:lnTo>
                      <a:pt x="6726010" y="2984815"/>
                    </a:lnTo>
                    <a:lnTo>
                      <a:pt x="6726010" y="0"/>
                    </a:lnTo>
                    <a:lnTo>
                      <a:pt x="0" y="0"/>
                    </a:lnTo>
                    <a:close/>
                    <a:moveTo>
                      <a:pt x="6665050" y="2923855"/>
                    </a:moveTo>
                    <a:lnTo>
                      <a:pt x="59690" y="2923855"/>
                    </a:lnTo>
                    <a:lnTo>
                      <a:pt x="59690" y="59690"/>
                    </a:lnTo>
                    <a:lnTo>
                      <a:pt x="6665050" y="59690"/>
                    </a:lnTo>
                    <a:lnTo>
                      <a:pt x="6665050" y="2923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317116"/>
              <a:ext cx="3623957" cy="105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Fredoka Bold"/>
                </a:rPr>
                <a:t>MATH AND LOGIC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77255" y="5778257"/>
            <a:ext cx="2717968" cy="1206158"/>
            <a:chOff x="0" y="0"/>
            <a:chExt cx="3623957" cy="160821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23957" cy="1608211"/>
              <a:chOff x="0" y="0"/>
              <a:chExt cx="6726010" cy="29848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726010" cy="2984815"/>
              </a:xfrm>
              <a:custGeom>
                <a:avLst/>
                <a:gdLst/>
                <a:ahLst/>
                <a:cxnLst/>
                <a:rect l="l" t="t" r="r" b="b"/>
                <a:pathLst>
                  <a:path w="6726010" h="2984815">
                    <a:moveTo>
                      <a:pt x="0" y="0"/>
                    </a:moveTo>
                    <a:lnTo>
                      <a:pt x="0" y="2984815"/>
                    </a:lnTo>
                    <a:lnTo>
                      <a:pt x="6726010" y="2984815"/>
                    </a:lnTo>
                    <a:lnTo>
                      <a:pt x="6726010" y="0"/>
                    </a:lnTo>
                    <a:lnTo>
                      <a:pt x="0" y="0"/>
                    </a:lnTo>
                    <a:close/>
                    <a:moveTo>
                      <a:pt x="6665050" y="2923855"/>
                    </a:moveTo>
                    <a:lnTo>
                      <a:pt x="59690" y="2923855"/>
                    </a:lnTo>
                    <a:lnTo>
                      <a:pt x="59690" y="59690"/>
                    </a:lnTo>
                    <a:lnTo>
                      <a:pt x="6665050" y="59690"/>
                    </a:lnTo>
                    <a:lnTo>
                      <a:pt x="6665050" y="2923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317116"/>
              <a:ext cx="3623957" cy="105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Fredoka Bold"/>
                </a:rPr>
                <a:t>PHYSICAL SCIENCE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992777" y="5778257"/>
            <a:ext cx="2717968" cy="1206158"/>
            <a:chOff x="0" y="0"/>
            <a:chExt cx="3623957" cy="160821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623957" cy="1608211"/>
              <a:chOff x="0" y="0"/>
              <a:chExt cx="6726010" cy="298481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726010" cy="2984815"/>
              </a:xfrm>
              <a:custGeom>
                <a:avLst/>
                <a:gdLst/>
                <a:ahLst/>
                <a:cxnLst/>
                <a:rect l="l" t="t" r="r" b="b"/>
                <a:pathLst>
                  <a:path w="6726010" h="2984815">
                    <a:moveTo>
                      <a:pt x="0" y="0"/>
                    </a:moveTo>
                    <a:lnTo>
                      <a:pt x="0" y="2984815"/>
                    </a:lnTo>
                    <a:lnTo>
                      <a:pt x="6726010" y="2984815"/>
                    </a:lnTo>
                    <a:lnTo>
                      <a:pt x="6726010" y="0"/>
                    </a:lnTo>
                    <a:lnTo>
                      <a:pt x="0" y="0"/>
                    </a:lnTo>
                    <a:close/>
                    <a:moveTo>
                      <a:pt x="6665050" y="2923855"/>
                    </a:moveTo>
                    <a:lnTo>
                      <a:pt x="59690" y="2923855"/>
                    </a:lnTo>
                    <a:lnTo>
                      <a:pt x="59690" y="59690"/>
                    </a:lnTo>
                    <a:lnTo>
                      <a:pt x="6665050" y="59690"/>
                    </a:lnTo>
                    <a:lnTo>
                      <a:pt x="6665050" y="2923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317116"/>
              <a:ext cx="3623957" cy="105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Fredoka Bold"/>
                </a:rPr>
                <a:t>BIOLOGICAL SCIENCE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235873" y="5778257"/>
            <a:ext cx="2717968" cy="1206158"/>
            <a:chOff x="0" y="0"/>
            <a:chExt cx="3623957" cy="160821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623957" cy="1608211"/>
              <a:chOff x="0" y="0"/>
              <a:chExt cx="6726010" cy="29848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726010" cy="2984815"/>
              </a:xfrm>
              <a:custGeom>
                <a:avLst/>
                <a:gdLst/>
                <a:ahLst/>
                <a:cxnLst/>
                <a:rect l="l" t="t" r="r" b="b"/>
                <a:pathLst>
                  <a:path w="6726010" h="2984815">
                    <a:moveTo>
                      <a:pt x="0" y="0"/>
                    </a:moveTo>
                    <a:lnTo>
                      <a:pt x="0" y="2984815"/>
                    </a:lnTo>
                    <a:lnTo>
                      <a:pt x="6726010" y="2984815"/>
                    </a:lnTo>
                    <a:lnTo>
                      <a:pt x="6726010" y="0"/>
                    </a:lnTo>
                    <a:lnTo>
                      <a:pt x="0" y="0"/>
                    </a:lnTo>
                    <a:close/>
                    <a:moveTo>
                      <a:pt x="6665050" y="2923855"/>
                    </a:moveTo>
                    <a:lnTo>
                      <a:pt x="59690" y="2923855"/>
                    </a:lnTo>
                    <a:lnTo>
                      <a:pt x="59690" y="59690"/>
                    </a:lnTo>
                    <a:lnTo>
                      <a:pt x="6665050" y="59690"/>
                    </a:lnTo>
                    <a:lnTo>
                      <a:pt x="6665050" y="292385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317116"/>
              <a:ext cx="3623957" cy="1055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800">
                  <a:solidFill>
                    <a:srgbClr val="FFFFFF"/>
                  </a:solidFill>
                  <a:latin typeface="Fredoka Bold"/>
                </a:rPr>
                <a:t>SOCIAL SCIENCE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AutoShape 22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24" name="Group 24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16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2913425" y="1254876"/>
            <a:ext cx="258538" cy="258538"/>
            <a:chOff x="0" y="0"/>
            <a:chExt cx="1708150" cy="17081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753" y="2667406"/>
            <a:ext cx="5445580" cy="3438971"/>
            <a:chOff x="0" y="0"/>
            <a:chExt cx="7260774" cy="4585295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6225429" cy="2090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VIDEO QUESTION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15206"/>
              <a:ext cx="7260774" cy="2170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25">
                  <a:solidFill>
                    <a:srgbClr val="FFFFFF"/>
                  </a:solidFill>
                  <a:latin typeface="Montserrat"/>
                </a:rPr>
                <a:t>Shameplant is a perennial flowering plant that closes when touched. What is its scientific name?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8" name="Group 8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17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5291327" y="1254876"/>
            <a:ext cx="258538" cy="258538"/>
            <a:chOff x="0" y="0"/>
            <a:chExt cx="1708150" cy="17081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753" y="2667406"/>
            <a:ext cx="5445580" cy="3438971"/>
            <a:chOff x="0" y="0"/>
            <a:chExt cx="7260774" cy="4585295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6225429" cy="2090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VIDEO QUESTION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15206"/>
              <a:ext cx="7260774" cy="2170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spc="25">
                  <a:solidFill>
                    <a:srgbClr val="FFFFFF"/>
                  </a:solidFill>
                  <a:latin typeface="Montserrat"/>
                </a:rPr>
                <a:t>Shameplant is a perennial flowering plant that closes when touched. What is its scientific name?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13753" y="6958648"/>
            <a:ext cx="5445580" cy="9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spc="20">
                <a:solidFill>
                  <a:srgbClr val="FFFFFF"/>
                </a:solidFill>
                <a:latin typeface="Montserrat Semi-Bold"/>
              </a:rPr>
              <a:t>THE SCIENTIFIC NAME OF THIS PERENNIAL FLOWERING PLANT IS MIMOSA PUDICA.</a:t>
            </a:r>
          </a:p>
        </p:txBody>
      </p:sp>
      <p:sp>
        <p:nvSpPr>
          <p:cNvPr id="6" name="AutoShape 6"/>
          <p:cNvSpPr/>
          <p:nvPr/>
        </p:nvSpPr>
        <p:spPr>
          <a:xfrm rot="-5400000">
            <a:off x="3920362" y="3796784"/>
            <a:ext cx="32362" cy="544558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AutoShape 8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0" name="Group 10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18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Multiple Choice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Fill in the blanks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5291327" y="1254876"/>
            <a:ext cx="258538" cy="258538"/>
            <a:chOff x="0" y="0"/>
            <a:chExt cx="1708150" cy="17081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5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89647" y="-1467788"/>
            <a:ext cx="8566686" cy="8566686"/>
            <a:chOff x="0" y="0"/>
            <a:chExt cx="11422248" cy="1142224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7207022" y="-233459"/>
            <a:ext cx="10052278" cy="5744483"/>
          </a:xfrm>
          <a:custGeom>
            <a:avLst/>
            <a:gdLst/>
            <a:ahLst/>
            <a:cxnLst/>
            <a:rect l="l" t="t" r="r" b="b"/>
            <a:pathLst>
              <a:path w="10052278" h="5744483">
                <a:moveTo>
                  <a:pt x="0" y="0"/>
                </a:moveTo>
                <a:lnTo>
                  <a:pt x="10052278" y="0"/>
                </a:lnTo>
                <a:lnTo>
                  <a:pt x="10052278" y="5744484"/>
                </a:lnTo>
                <a:lnTo>
                  <a:pt x="0" y="5744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67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-277132" y="4314634"/>
            <a:ext cx="18883196" cy="6176500"/>
            <a:chOff x="0" y="0"/>
            <a:chExt cx="5407188" cy="1768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7188" cy="1768636"/>
            </a:xfrm>
            <a:custGeom>
              <a:avLst/>
              <a:gdLst/>
              <a:ahLst/>
              <a:cxnLst/>
              <a:rect l="l" t="t" r="r" b="b"/>
              <a:pathLst>
                <a:path w="5407188" h="1768636">
                  <a:moveTo>
                    <a:pt x="0" y="0"/>
                  </a:moveTo>
                  <a:lnTo>
                    <a:pt x="5407188" y="0"/>
                  </a:lnTo>
                  <a:lnTo>
                    <a:pt x="5407188" y="1768636"/>
                  </a:lnTo>
                  <a:lnTo>
                    <a:pt x="0" y="1768636"/>
                  </a:lnTo>
                  <a:close/>
                </a:path>
              </a:pathLst>
            </a:custGeom>
            <a:solidFill>
              <a:srgbClr val="4B39B5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12" name="Group 12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02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9166" y="5388827"/>
            <a:ext cx="16230600" cy="3027044"/>
            <a:chOff x="0" y="0"/>
            <a:chExt cx="152618550" cy="28463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618554" cy="28463708"/>
            </a:xfrm>
            <a:custGeom>
              <a:avLst/>
              <a:gdLst/>
              <a:ahLst/>
              <a:cxnLst/>
              <a:rect l="l" t="t" r="r" b="b"/>
              <a:pathLst>
                <a:path w="152618554" h="28463708">
                  <a:moveTo>
                    <a:pt x="152392497" y="0"/>
                  </a:moveTo>
                  <a:lnTo>
                    <a:pt x="0" y="0"/>
                  </a:lnTo>
                  <a:lnTo>
                    <a:pt x="0" y="28463708"/>
                  </a:lnTo>
                  <a:lnTo>
                    <a:pt x="152618554" y="28463708"/>
                  </a:lnTo>
                  <a:lnTo>
                    <a:pt x="152618554" y="0"/>
                  </a:lnTo>
                  <a:lnTo>
                    <a:pt x="152392497" y="0"/>
                  </a:lnTo>
                  <a:close/>
                  <a:moveTo>
                    <a:pt x="152392497" y="28237647"/>
                  </a:moveTo>
                  <a:lnTo>
                    <a:pt x="228600" y="28237647"/>
                  </a:lnTo>
                  <a:lnTo>
                    <a:pt x="228600" y="228600"/>
                  </a:lnTo>
                  <a:lnTo>
                    <a:pt x="152392497" y="228600"/>
                  </a:lnTo>
                  <a:lnTo>
                    <a:pt x="152392497" y="282376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AutoShape 17"/>
          <p:cNvSpPr/>
          <p:nvPr/>
        </p:nvSpPr>
        <p:spPr>
          <a:xfrm rot="-10800000">
            <a:off x="4069002" y="5888701"/>
            <a:ext cx="10360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18"/>
          <p:cNvSpPr/>
          <p:nvPr/>
        </p:nvSpPr>
        <p:spPr>
          <a:xfrm rot="-10800000">
            <a:off x="7407386" y="5888701"/>
            <a:ext cx="8953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19"/>
          <p:cNvSpPr/>
          <p:nvPr/>
        </p:nvSpPr>
        <p:spPr>
          <a:xfrm rot="-10800000">
            <a:off x="10563762" y="5888701"/>
            <a:ext cx="9228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0" name="AutoShape 20"/>
          <p:cNvSpPr/>
          <p:nvPr/>
        </p:nvSpPr>
        <p:spPr>
          <a:xfrm rot="-10800000">
            <a:off x="13897927" y="5888701"/>
            <a:ext cx="9025" cy="211459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689540" y="1614571"/>
            <a:ext cx="5148560" cy="102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Fredoka Bold"/>
              </a:rPr>
              <a:t>DIRECTIONS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83167" y="5906136"/>
            <a:ext cx="2178183" cy="1795693"/>
            <a:chOff x="0" y="0"/>
            <a:chExt cx="2904244" cy="239425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830584" cy="7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3207">
                  <a:solidFill>
                    <a:srgbClr val="FFFFFF"/>
                  </a:solidFill>
                  <a:latin typeface="Fredoka Bold"/>
                </a:rPr>
                <a:t>01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98424"/>
              <a:ext cx="2904244" cy="1595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1832" spc="18">
                  <a:solidFill>
                    <a:srgbClr val="FFFFFF"/>
                  </a:solidFill>
                  <a:latin typeface="Montserrat"/>
                </a:rPr>
                <a:t>Write down your answers on a notepad in your computer.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82297" y="5906136"/>
            <a:ext cx="2178183" cy="1192762"/>
            <a:chOff x="0" y="0"/>
            <a:chExt cx="2904244" cy="1590349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1830584" cy="7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3207">
                  <a:solidFill>
                    <a:srgbClr val="FFFFFF"/>
                  </a:solidFill>
                  <a:latin typeface="Fredoka Bold"/>
                </a:rPr>
                <a:t>03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98424"/>
              <a:ext cx="2904244" cy="791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1832" spc="18">
                  <a:solidFill>
                    <a:srgbClr val="FFFFFF"/>
                  </a:solidFill>
                  <a:latin typeface="Montserrat"/>
                </a:rPr>
                <a:t>Strictly no taking of screenshots.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4659917" y="5906136"/>
            <a:ext cx="2178183" cy="1192762"/>
            <a:chOff x="0" y="0"/>
            <a:chExt cx="2904244" cy="1590349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57150"/>
              <a:ext cx="1830584" cy="7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3207">
                  <a:solidFill>
                    <a:srgbClr val="FFFFFF"/>
                  </a:solidFill>
                  <a:latin typeface="Fredoka Bold"/>
                </a:rPr>
                <a:t>02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98424"/>
              <a:ext cx="2904244" cy="791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1832" spc="18">
                  <a:solidFill>
                    <a:srgbClr val="FFFFFF"/>
                  </a:solidFill>
                  <a:latin typeface="Montserrat"/>
                </a:rPr>
                <a:t>Strictly no opening of notes.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281853" y="5906136"/>
            <a:ext cx="2178183" cy="2097158"/>
            <a:chOff x="0" y="0"/>
            <a:chExt cx="2904244" cy="2796211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57150"/>
              <a:ext cx="1830584" cy="7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3207">
                  <a:solidFill>
                    <a:srgbClr val="FFFFFF"/>
                  </a:solidFill>
                  <a:latin typeface="Fredoka Bold"/>
                </a:rPr>
                <a:t>04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798424"/>
              <a:ext cx="2904244" cy="1997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1832" spc="18">
                  <a:solidFill>
                    <a:srgbClr val="FFFFFF"/>
                  </a:solidFill>
                  <a:latin typeface="Montserrat"/>
                </a:rPr>
                <a:t>Not following instructions will not be accepted regardless if the answer is correct.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478976" y="5906136"/>
            <a:ext cx="2178183" cy="1494227"/>
            <a:chOff x="0" y="0"/>
            <a:chExt cx="2904244" cy="1992303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57150"/>
              <a:ext cx="1830584" cy="70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9"/>
                </a:lnSpc>
              </a:pPr>
              <a:r>
                <a:rPr lang="en-US" sz="3207">
                  <a:solidFill>
                    <a:srgbClr val="FFFFFF"/>
                  </a:solidFill>
                  <a:latin typeface="Fredoka Bold"/>
                </a:rPr>
                <a:t>05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98424"/>
              <a:ext cx="2904244" cy="119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82"/>
                </a:lnSpc>
              </a:pPr>
              <a:r>
                <a:rPr lang="en-US" sz="1832" spc="18">
                  <a:solidFill>
                    <a:srgbClr val="FFFFFF"/>
                  </a:solidFill>
                  <a:latin typeface="Montserrat"/>
                </a:rPr>
                <a:t>Questions will be flashed for 45 seconds.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DIRECTIONS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2610CE1-7FB0-A8D5-7A38-A68D7436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268700" cy="1143000"/>
          </a:xfrm>
        </p:spPr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638DA8-62FE-3B6F-317E-5D3820164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6268700" cy="7493000"/>
          </a:xfrm>
        </p:spPr>
        <p:txBody>
          <a:bodyPr/>
          <a:lstStyle/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90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9" name="標題 1">
            <a:extLst>
              <a:ext uri="{FF2B5EF4-FFF2-40B4-BE49-F238E27FC236}">
                <a16:creationId xmlns:a16="http://schemas.microsoft.com/office/drawing/2014/main" id="{9717724B-323F-7A1F-F24D-4A969DCCF9A2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5A0CDC71-C423-1A29-A524-8208E5CB9F9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93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0199" y="3575092"/>
            <a:ext cx="5357047" cy="1812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altLang="zh-TW" sz="20000">
                <a:solidFill>
                  <a:srgbClr val="FFFFFF"/>
                </a:solidFill>
                <a:latin typeface="Fredoka Bold"/>
              </a:rPr>
              <a:t>0</a:t>
            </a:r>
            <a:r>
              <a:rPr lang="en-US" sz="20000">
                <a:solidFill>
                  <a:srgbClr val="FFFFFF"/>
                </a:solidFill>
                <a:latin typeface="Fredoka Bo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30844" y="490892"/>
            <a:ext cx="8566686" cy="8566686"/>
            <a:chOff x="0" y="0"/>
            <a:chExt cx="11422248" cy="1142224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22248" cy="114222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28641" y="909160"/>
              <a:ext cx="9564966" cy="956496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7255112" y="487510"/>
            <a:ext cx="10203358" cy="9799490"/>
          </a:xfrm>
          <a:custGeom>
            <a:avLst/>
            <a:gdLst/>
            <a:ahLst/>
            <a:cxnLst/>
            <a:rect l="l" t="t" r="r" b="b"/>
            <a:pathLst>
              <a:path w="10203358" h="9799490">
                <a:moveTo>
                  <a:pt x="0" y="0"/>
                </a:moveTo>
                <a:lnTo>
                  <a:pt x="10203358" y="0"/>
                </a:lnTo>
                <a:lnTo>
                  <a:pt x="10203358" y="9799490"/>
                </a:lnTo>
                <a:lnTo>
                  <a:pt x="0" y="979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720" b="-1586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1398259">
            <a:off x="8594743" y="1523479"/>
            <a:ext cx="1637940" cy="1289505"/>
          </a:xfrm>
          <a:custGeom>
            <a:avLst/>
            <a:gdLst/>
            <a:ahLst/>
            <a:cxnLst/>
            <a:rect l="l" t="t" r="r" b="b"/>
            <a:pathLst>
              <a:path w="1637940" h="1289505">
                <a:moveTo>
                  <a:pt x="0" y="0"/>
                </a:moveTo>
                <a:lnTo>
                  <a:pt x="1637940" y="0"/>
                </a:lnTo>
                <a:lnTo>
                  <a:pt x="1637940" y="1289505"/>
                </a:lnTo>
                <a:lnTo>
                  <a:pt x="0" y="1289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1288589">
            <a:off x="15236159" y="809551"/>
            <a:ext cx="1181173" cy="1561648"/>
          </a:xfrm>
          <a:custGeom>
            <a:avLst/>
            <a:gdLst/>
            <a:ahLst/>
            <a:cxnLst/>
            <a:rect l="l" t="t" r="r" b="b"/>
            <a:pathLst>
              <a:path w="1181173" h="1561648">
                <a:moveTo>
                  <a:pt x="0" y="0"/>
                </a:moveTo>
                <a:lnTo>
                  <a:pt x="1181173" y="0"/>
                </a:lnTo>
                <a:lnTo>
                  <a:pt x="1181173" y="1561648"/>
                </a:lnTo>
                <a:lnTo>
                  <a:pt x="0" y="156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295083" y="6515889"/>
            <a:ext cx="815228" cy="821200"/>
          </a:xfrm>
          <a:custGeom>
            <a:avLst/>
            <a:gdLst/>
            <a:ahLst/>
            <a:cxnLst/>
            <a:rect l="l" t="t" r="r" b="b"/>
            <a:pathLst>
              <a:path w="815228" h="821200">
                <a:moveTo>
                  <a:pt x="0" y="0"/>
                </a:moveTo>
                <a:lnTo>
                  <a:pt x="815228" y="0"/>
                </a:lnTo>
                <a:lnTo>
                  <a:pt x="815228" y="821200"/>
                </a:lnTo>
                <a:lnTo>
                  <a:pt x="0" y="821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F662CB-B471-43F4-BDC5-D1F2F098D2D4}"/>
              </a:ext>
            </a:extLst>
          </p:cNvPr>
          <p:cNvSpPr txBox="1"/>
          <p:nvPr/>
        </p:nvSpPr>
        <p:spPr>
          <a:xfrm>
            <a:off x="1260199" y="5143500"/>
            <a:ext cx="60234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dirty="0">
                <a:solidFill>
                  <a:schemeClr val="bg1"/>
                </a:solidFill>
                <a:latin typeface="華康儷宋 Std W3" panose="02020300000000000000" pitchFamily="18" charset="-120"/>
                <a:ea typeface="華康儷宋 Std W3" panose="02020300000000000000" pitchFamily="18" charset="-120"/>
              </a:rPr>
              <a:t>研究方法</a:t>
            </a:r>
          </a:p>
        </p:txBody>
      </p:sp>
    </p:spTree>
    <p:extLst>
      <p:ext uri="{BB962C8B-B14F-4D97-AF65-F5344CB8AC3E}">
        <p14:creationId xmlns:p14="http://schemas.microsoft.com/office/powerpoint/2010/main" val="14696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7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>
            <a:off x="627024" y="1374620"/>
            <a:ext cx="17033005" cy="9525"/>
          </a:xfrm>
          <a:prstGeom prst="rect">
            <a:avLst/>
          </a:prstGeom>
          <a:solidFill>
            <a:srgbClr val="FFFFFF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4983313" y="9421117"/>
            <a:ext cx="2676716" cy="207276"/>
            <a:chOff x="0" y="0"/>
            <a:chExt cx="3568955" cy="276368"/>
          </a:xfrm>
        </p:grpSpPr>
        <p:grpSp>
          <p:nvGrpSpPr>
            <p:cNvPr id="5" name="Group 5"/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11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050426" y="1254876"/>
            <a:ext cx="258538" cy="25853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27024" y="72281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 Bold"/>
              </a:rPr>
              <a:t>QUIZ CATEGORIES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024" y="9443623"/>
            <a:ext cx="1909027" cy="18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spc="70">
                <a:solidFill>
                  <a:srgbClr val="FFFFFF"/>
                </a:solidFill>
                <a:latin typeface="Montserrat Classic"/>
              </a:rPr>
              <a:t>PART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38272" y="723686"/>
            <a:ext cx="103153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Yes / 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98415" y="723686"/>
            <a:ext cx="145204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 Medium"/>
              </a:rPr>
              <a:t>Multiple Choice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94614" y="723686"/>
            <a:ext cx="1178999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True / False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5267" y="723686"/>
            <a:ext cx="1564225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Fill in the blanks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64294" y="733211"/>
            <a:ext cx="1356799" cy="1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Enumeration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45896" y="723686"/>
            <a:ext cx="1549400" cy="18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Video Question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37924" y="1812986"/>
            <a:ext cx="7071040" cy="7071040"/>
            <a:chOff x="0" y="0"/>
            <a:chExt cx="9428054" cy="942805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428054" cy="9428054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766511" y="750431"/>
              <a:ext cx="7895032" cy="7895032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5882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23" name="Freeform 23"/>
          <p:cNvSpPr/>
          <p:nvPr/>
        </p:nvSpPr>
        <p:spPr>
          <a:xfrm>
            <a:off x="2536051" y="2116557"/>
            <a:ext cx="4474786" cy="7411654"/>
          </a:xfrm>
          <a:custGeom>
            <a:avLst/>
            <a:gdLst/>
            <a:ahLst/>
            <a:cxnLst/>
            <a:rect l="l" t="t" r="r" b="b"/>
            <a:pathLst>
              <a:path w="4474786" h="7411654">
                <a:moveTo>
                  <a:pt x="0" y="0"/>
                </a:moveTo>
                <a:lnTo>
                  <a:pt x="4474786" y="0"/>
                </a:lnTo>
                <a:lnTo>
                  <a:pt x="4474786" y="7411654"/>
                </a:lnTo>
                <a:lnTo>
                  <a:pt x="0" y="741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693718" y="2592179"/>
            <a:ext cx="7565582" cy="2644726"/>
            <a:chOff x="0" y="0"/>
            <a:chExt cx="10087443" cy="352630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14300"/>
              <a:ext cx="10087443" cy="1327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>
                  <a:solidFill>
                    <a:srgbClr val="FFFFFF"/>
                  </a:solidFill>
                  <a:latin typeface="Fredoka Bold"/>
                </a:rPr>
                <a:t>MULTIPLE CHOICE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6457"/>
              <a:ext cx="9054510" cy="205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spc="28" dirty="0">
                  <a:solidFill>
                    <a:srgbClr val="FFFFFF"/>
                  </a:solidFill>
                  <a:latin typeface="Montserrat"/>
                </a:rPr>
                <a:t>My sister got sad yesterday.</a:t>
              </a:r>
            </a:p>
            <a:p>
              <a:pPr>
                <a:lnSpc>
                  <a:spcPts val="4200"/>
                </a:lnSpc>
              </a:pPr>
              <a:r>
                <a:rPr lang="en-US" sz="2800" spc="28" dirty="0">
                  <a:solidFill>
                    <a:srgbClr val="FFFFFF"/>
                  </a:solidFill>
                  <a:latin typeface="Montserrat"/>
                </a:rPr>
                <a:t>We  __________  to buy her the cake she requested.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93718" y="5860914"/>
            <a:ext cx="4599331" cy="303606"/>
            <a:chOff x="0" y="0"/>
            <a:chExt cx="6132442" cy="40480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95996" y="-19050"/>
              <a:ext cx="5636446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FORGET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93718" y="7154456"/>
            <a:ext cx="4599331" cy="303606"/>
            <a:chOff x="0" y="0"/>
            <a:chExt cx="6132442" cy="404808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495996" y="-19050"/>
              <a:ext cx="5636446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WAS FORGETTING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93718" y="6507685"/>
            <a:ext cx="4599331" cy="298861"/>
            <a:chOff x="0" y="0"/>
            <a:chExt cx="6132442" cy="398481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495996" y="-19050"/>
              <a:ext cx="5636446" cy="417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 Bold"/>
                </a:rPr>
                <a:t>FORGOT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93718" y="7801227"/>
            <a:ext cx="4599331" cy="303606"/>
            <a:chOff x="0" y="0"/>
            <a:chExt cx="6132442" cy="404808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58869"/>
              <a:ext cx="287071" cy="287071"/>
              <a:chOff x="0" y="0"/>
              <a:chExt cx="6350000" cy="6350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528264" y="-19050"/>
              <a:ext cx="5604178" cy="423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spc="40">
                  <a:solidFill>
                    <a:srgbClr val="FFFFFF"/>
                  </a:solidFill>
                  <a:latin typeface="Montserrat"/>
                </a:rPr>
                <a:t>HAVE FORGOTTEN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76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30C2090-2E16-AFF7-1AF2-697B294DD7C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ea typeface="華康儷宋 Std W3" panose="02020300000000000000"/>
              </a:rPr>
              <a:t>表</a:t>
            </a:r>
            <a:r>
              <a:rPr lang="en-US" altLang="zh-TW" dirty="0">
                <a:ea typeface="華康儷宋 Std W3" panose="02020300000000000000"/>
              </a:rPr>
              <a:t> 3. Counts of observed </a:t>
            </a:r>
            <a:r>
              <a:rPr lang="en-US" altLang="zh-TW" dirty="0" err="1">
                <a:ea typeface="華康儷宋 Std W3" panose="02020300000000000000"/>
              </a:rPr>
              <a:t>griefing</a:t>
            </a:r>
            <a:endParaRPr lang="en-US" altLang="zh-TW" dirty="0">
              <a:ea typeface="華康儷宋 Std W3" panose="0202030000000000000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185FDD-E4DD-2254-9D96-2C4F04C9261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ea typeface="華康儷宋 Std W3" panose="02020300000000000000"/>
              </a:rPr>
              <a:t>這些行為對應於“六大”類別，並且使用了在霸凌、網路霸凌和惡意破壞部分中提供的編號進行分類。</a:t>
            </a: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E1D4990D-CC05-470C-A707-4B4C2C270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55553"/>
              </p:ext>
            </p:extLst>
          </p:nvPr>
        </p:nvGraphicFramePr>
        <p:xfrm>
          <a:off x="1889685" y="2595380"/>
          <a:ext cx="14251941" cy="64978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83549">
                  <a:extLst>
                    <a:ext uri="{9D8B030D-6E8A-4147-A177-3AD203B41FA5}">
                      <a16:colId xmlns:a16="http://schemas.microsoft.com/office/drawing/2014/main" val="1805158933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3624336893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3272739772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3912098051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783967665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2167319692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1216036927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3238103912"/>
                    </a:ext>
                  </a:extLst>
                </a:gridCol>
                <a:gridCol w="1583549">
                  <a:extLst>
                    <a:ext uri="{9D8B030D-6E8A-4147-A177-3AD203B41FA5}">
                      <a16:colId xmlns:a16="http://schemas.microsoft.com/office/drawing/2014/main" val="2500588194"/>
                    </a:ext>
                  </a:extLst>
                </a:gridCol>
              </a:tblGrid>
              <a:tr h="721980"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sz="3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Observer 2</a:t>
                      </a:r>
                      <a:endParaRPr lang="zh-TW" altLang="en-U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44784"/>
                  </a:ext>
                </a:extLst>
              </a:tr>
              <a:tr h="721980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Observer1</a:t>
                      </a:r>
                      <a:endParaRPr lang="zh-TW" altLang="en-US" sz="3200" b="1" dirty="0"/>
                    </a:p>
                  </a:txBody>
                  <a:tcPr vert="eaVert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Type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2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3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4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5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6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Totals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65053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2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3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389430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09580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3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2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3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791460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4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929918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5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8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29446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6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0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307683"/>
                  </a:ext>
                </a:extLst>
              </a:tr>
              <a:tr h="7219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Totals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3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2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8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4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19</a:t>
                      </a:r>
                      <a:endParaRPr lang="zh-TW" altLang="en-US" sz="3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00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9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">
            <a:extLst>
              <a:ext uri="{FF2B5EF4-FFF2-40B4-BE49-F238E27FC236}">
                <a16:creationId xmlns:a16="http://schemas.microsoft.com/office/drawing/2014/main" id="{0D5BFD7D-59CC-B59C-D577-A6987A6128C9}"/>
              </a:ext>
            </a:extLst>
          </p:cNvPr>
          <p:cNvSpPr/>
          <p:nvPr/>
        </p:nvSpPr>
        <p:spPr>
          <a:xfrm>
            <a:off x="17259300" y="674067"/>
            <a:ext cx="400729" cy="266667"/>
          </a:xfrm>
          <a:custGeom>
            <a:avLst/>
            <a:gdLst/>
            <a:ahLst/>
            <a:cxnLst/>
            <a:rect l="l" t="t" r="r" b="b"/>
            <a:pathLst>
              <a:path w="400729" h="266667">
                <a:moveTo>
                  <a:pt x="0" y="0"/>
                </a:moveTo>
                <a:lnTo>
                  <a:pt x="400729" y="0"/>
                </a:lnTo>
                <a:lnTo>
                  <a:pt x="400729" y="266667"/>
                </a:lnTo>
                <a:lnTo>
                  <a:pt x="0" y="26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17">
            <a:extLst>
              <a:ext uri="{FF2B5EF4-FFF2-40B4-BE49-F238E27FC236}">
                <a16:creationId xmlns:a16="http://schemas.microsoft.com/office/drawing/2014/main" id="{CF5B8173-60AD-10E6-AC75-1E6752CEB60A}"/>
              </a:ext>
            </a:extLst>
          </p:cNvPr>
          <p:cNvGrpSpPr/>
          <p:nvPr/>
        </p:nvGrpSpPr>
        <p:grpSpPr>
          <a:xfrm>
            <a:off x="14983313" y="9428029"/>
            <a:ext cx="2676720" cy="200365"/>
            <a:chOff x="0" y="9216"/>
            <a:chExt cx="3568956" cy="267153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C982620F-0EC6-0749-947E-16ABA3819564}"/>
                </a:ext>
              </a:extLst>
            </p:cNvPr>
            <p:cNvGrpSpPr/>
            <p:nvPr/>
          </p:nvGrpSpPr>
          <p:grpSpPr>
            <a:xfrm>
              <a:off x="3301803" y="9216"/>
              <a:ext cx="267153" cy="267153"/>
              <a:chOff x="0" y="0"/>
              <a:chExt cx="6350000" cy="6350000"/>
            </a:xfrm>
          </p:grpSpPr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BE64A1B5-D23F-3222-7DD2-D64CEC7575A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9608"/>
                </a:srgbClr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D1A9166F-D238-6A5E-F4E1-6DF43AD2469D}"/>
                </a:ext>
              </a:extLst>
            </p:cNvPr>
            <p:cNvSpPr txBox="1"/>
            <p:nvPr/>
          </p:nvSpPr>
          <p:spPr>
            <a:xfrm>
              <a:off x="0" y="19050"/>
              <a:ext cx="3088833" cy="25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400" spc="70">
                  <a:solidFill>
                    <a:srgbClr val="FFFFFF"/>
                  </a:solidFill>
                  <a:latin typeface="Montserrat Classic Bold"/>
                </a:rPr>
                <a:t>03  </a:t>
              </a:r>
              <a:r>
                <a:rPr lang="en-US" sz="1400" spc="70">
                  <a:solidFill>
                    <a:srgbClr val="FFFFFF"/>
                  </a:solidFill>
                  <a:latin typeface="Montserrat Classic"/>
                </a:rPr>
                <a:t>/  19</a:t>
              </a: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D44DDDB-668F-53EB-C55A-B8D76ECC57F5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162687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BFEC7D-FF82-9F20-5BA6-2CED5CF15F8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6268700" cy="7493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1</a:t>
            </a:r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ECBD25F-3017-B5C9-7A99-6225562A628F}"/>
              </a:ext>
            </a:extLst>
          </p:cNvPr>
          <p:cNvGrpSpPr/>
          <p:nvPr/>
        </p:nvGrpSpPr>
        <p:grpSpPr>
          <a:xfrm>
            <a:off x="1311365" y="940734"/>
            <a:ext cx="14830261" cy="5186625"/>
            <a:chOff x="1311365" y="940734"/>
            <a:chExt cx="14830261" cy="518662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9714E7F-5D59-6EAE-7A3D-2779EE35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1365" y="940734"/>
              <a:ext cx="7459116" cy="5182323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9214E45-3A8A-B3AA-D96E-91E1FFA6B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9194" y="945036"/>
              <a:ext cx="7392432" cy="5182323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0851FBAD-DAC1-9DA9-7167-E287CEFDA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109" y="7640306"/>
            <a:ext cx="6382641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1021</Words>
  <Application>Microsoft Office PowerPoint</Application>
  <PresentationFormat>自訂</PresentationFormat>
  <Paragraphs>335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2" baseType="lpstr">
      <vt:lpstr>Calibri</vt:lpstr>
      <vt:lpstr>華康儷宋 Std W3</vt:lpstr>
      <vt:lpstr>Montserrat</vt:lpstr>
      <vt:lpstr>華康雅風體 Std W3</vt:lpstr>
      <vt:lpstr>Montserrat Classic Bold</vt:lpstr>
      <vt:lpstr>Montserrat Semi-Bold</vt:lpstr>
      <vt:lpstr>Montserrat Bold</vt:lpstr>
      <vt:lpstr>Aptos</vt:lpstr>
      <vt:lpstr>Montserrat Medium</vt:lpstr>
      <vt:lpstr>Arial</vt:lpstr>
      <vt:lpstr>Montserrat Classic</vt:lpstr>
      <vt:lpstr>Fredoka Bold</vt:lpstr>
      <vt:lpstr>Office Theme</vt:lpstr>
      <vt:lpstr>PowerPoint 簡報</vt:lpstr>
      <vt:lpstr>PowerPoint 簡報</vt:lpstr>
      <vt:lpstr>PowerPoint 簡報</vt:lpstr>
      <vt:lpstr>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wanqing</dc:creator>
  <cp:lastModifiedBy>M11209202</cp:lastModifiedBy>
  <cp:revision>6</cp:revision>
  <dcterms:created xsi:type="dcterms:W3CDTF">2006-08-16T00:00:00Z</dcterms:created>
  <dcterms:modified xsi:type="dcterms:W3CDTF">2024-04-21T11:44:15Z</dcterms:modified>
  <dc:identifier>DAGCun2kBbg</dc:identifier>
</cp:coreProperties>
</file>